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57" r:id="rId3"/>
    <p:sldId id="259" r:id="rId4"/>
    <p:sldId id="260" r:id="rId5"/>
    <p:sldId id="261"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uglas West" initials="" lastIdx="8" clrIdx="0"/>
  <p:cmAuthor id="7" name="David Baldwin" initials="DB [6]" lastIdx="1" clrIdx="7">
    <p:extLst/>
  </p:cmAuthor>
  <p:cmAuthor id="1" name="Robert Rintoul" initials="" lastIdx="16" clrIdx="1"/>
  <p:cmAuthor id="2" name="David Baldwin" initials="DB" lastIdx="9" clrIdx="2">
    <p:extLst/>
  </p:cmAuthor>
  <p:cmAuthor id="3" name="David Baldwin" initials="DB [2]" lastIdx="1" clrIdx="3">
    <p:extLst/>
  </p:cmAuthor>
  <p:cmAuthor id="4" name="David Baldwin" initials="DB [3]" lastIdx="1" clrIdx="4">
    <p:extLst/>
  </p:cmAuthor>
  <p:cmAuthor id="5" name="David Baldwin" initials="DB [4]" lastIdx="1" clrIdx="5">
    <p:extLst/>
  </p:cmAuthor>
  <p:cmAuthor id="6" name="David Baldwin" initials="DB [5]" lastIdx="1"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9E7"/>
    <a:srgbClr val="A54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53"/>
    <p:restoredTop sz="92661" autoAdjust="0"/>
  </p:normalViewPr>
  <p:slideViewPr>
    <p:cSldViewPr snapToGrid="0" snapToObjects="1">
      <p:cViewPr>
        <p:scale>
          <a:sx n="150" d="100"/>
          <a:sy n="150" d="100"/>
        </p:scale>
        <p:origin x="1128" y="-10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879108-3BA9-F04D-9822-CDEE4DB96ED4}" type="datetimeFigureOut">
              <a:rPr lang="en-US" smtClean="0"/>
              <a:t>10/9/19</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6B148-09DF-9F47-BA27-3002E6229B3F}" type="slidenum">
              <a:rPr lang="en-US" smtClean="0"/>
              <a:t>‹#›</a:t>
            </a:fld>
            <a:endParaRPr lang="en-US"/>
          </a:p>
        </p:txBody>
      </p:sp>
    </p:spTree>
    <p:extLst>
      <p:ext uri="{BB962C8B-B14F-4D97-AF65-F5344CB8AC3E}">
        <p14:creationId xmlns:p14="http://schemas.microsoft.com/office/powerpoint/2010/main" val="356403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66B148-09DF-9F47-BA27-3002E6229B3F}" type="slidenum">
              <a:rPr lang="en-US" smtClean="0"/>
              <a:t>1</a:t>
            </a:fld>
            <a:endParaRPr lang="en-US" dirty="0"/>
          </a:p>
        </p:txBody>
      </p:sp>
    </p:spTree>
    <p:extLst>
      <p:ext uri="{BB962C8B-B14F-4D97-AF65-F5344CB8AC3E}">
        <p14:creationId xmlns:p14="http://schemas.microsoft.com/office/powerpoint/2010/main" val="736875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66B148-09DF-9F47-BA27-3002E6229B3F}" type="slidenum">
              <a:rPr lang="en-US" smtClean="0"/>
              <a:t>2</a:t>
            </a:fld>
            <a:endParaRPr lang="en-US"/>
          </a:p>
        </p:txBody>
      </p:sp>
    </p:spTree>
    <p:extLst>
      <p:ext uri="{BB962C8B-B14F-4D97-AF65-F5344CB8AC3E}">
        <p14:creationId xmlns:p14="http://schemas.microsoft.com/office/powerpoint/2010/main" val="1309959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66B148-09DF-9F47-BA27-3002E6229B3F}" type="slidenum">
              <a:rPr lang="en-US" smtClean="0"/>
              <a:t>3</a:t>
            </a:fld>
            <a:endParaRPr lang="en-US"/>
          </a:p>
        </p:txBody>
      </p:sp>
    </p:spTree>
    <p:extLst>
      <p:ext uri="{BB962C8B-B14F-4D97-AF65-F5344CB8AC3E}">
        <p14:creationId xmlns:p14="http://schemas.microsoft.com/office/powerpoint/2010/main" val="872173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66B148-09DF-9F47-BA27-3002E6229B3F}" type="slidenum">
              <a:rPr lang="en-US" smtClean="0"/>
              <a:t>4</a:t>
            </a:fld>
            <a:endParaRPr lang="en-US"/>
          </a:p>
        </p:txBody>
      </p:sp>
    </p:spTree>
    <p:extLst>
      <p:ext uri="{BB962C8B-B14F-4D97-AF65-F5344CB8AC3E}">
        <p14:creationId xmlns:p14="http://schemas.microsoft.com/office/powerpoint/2010/main" val="1404710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ED0A32-EA02-2944-818C-B9879D5A0C1D}" type="datetimeFigureOut">
              <a:rPr lang="en-US" smtClean="0"/>
              <a:t>10/9/19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35162-5E12-1344-A46A-BDF575ED1C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D0A32-EA02-2944-818C-B9879D5A0C1D}" type="datetimeFigureOut">
              <a:rPr lang="en-US" smtClean="0"/>
              <a:t>10/9/19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35162-5E12-1344-A46A-BDF575ED1C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D0A32-EA02-2944-818C-B9879D5A0C1D}" type="datetimeFigureOut">
              <a:rPr lang="en-US" smtClean="0"/>
              <a:t>10/9/19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35162-5E12-1344-A46A-BDF575ED1C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D0A32-EA02-2944-818C-B9879D5A0C1D}" type="datetimeFigureOut">
              <a:rPr lang="en-US" smtClean="0"/>
              <a:t>10/9/19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35162-5E12-1344-A46A-BDF575ED1C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ED0A32-EA02-2944-818C-B9879D5A0C1D}" type="datetimeFigureOut">
              <a:rPr lang="en-US" smtClean="0"/>
              <a:t>10/9/19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35162-5E12-1344-A46A-BDF575ED1CD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ED0A32-EA02-2944-818C-B9879D5A0C1D}" type="datetimeFigureOut">
              <a:rPr lang="en-US" smtClean="0"/>
              <a:t>10/9/19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35162-5E12-1344-A46A-BDF575ED1C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ED0A32-EA02-2944-818C-B9879D5A0C1D}" type="datetimeFigureOut">
              <a:rPr lang="en-US" smtClean="0"/>
              <a:t>10/9/19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535162-5E12-1344-A46A-BDF575ED1C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ED0A32-EA02-2944-818C-B9879D5A0C1D}" type="datetimeFigureOut">
              <a:rPr lang="en-US" smtClean="0"/>
              <a:t>10/9/19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535162-5E12-1344-A46A-BDF575ED1C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D0A32-EA02-2944-818C-B9879D5A0C1D}" type="datetimeFigureOut">
              <a:rPr lang="en-US" smtClean="0"/>
              <a:t>10/9/19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535162-5E12-1344-A46A-BDF575ED1C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ED0A32-EA02-2944-818C-B9879D5A0C1D}" type="datetimeFigureOut">
              <a:rPr lang="en-US" smtClean="0"/>
              <a:t>10/9/19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35162-5E12-1344-A46A-BDF575ED1CD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ED0A32-EA02-2944-818C-B9879D5A0C1D}" type="datetimeFigureOut">
              <a:rPr lang="en-US" smtClean="0"/>
              <a:t>10/9/19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35162-5E12-1344-A46A-BDF575ED1CD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3ED0A32-EA02-2944-818C-B9879D5A0C1D}" type="datetimeFigureOut">
              <a:rPr lang="en-US" smtClean="0"/>
              <a:t>10/9/19</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8535162-5E12-1344-A46A-BDF575ED1CD0}" type="slidenum">
              <a:rPr lang="en-US" smtClean="0"/>
              <a:t>‹#›</a:t>
            </a:fld>
            <a:endParaRPr lang="en-US"/>
          </a:p>
        </p:txBody>
      </p:sp>
    </p:spTree>
    <p:extLst>
      <p:ext uri="{BB962C8B-B14F-4D97-AF65-F5344CB8AC3E}">
        <p14:creationId xmlns:p14="http://schemas.microsoft.com/office/powerpoint/2010/main" val="166103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jpg"/><Relationship Id="rId5"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5.jp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6.jp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940902" y="0"/>
            <a:ext cx="5028050" cy="549929"/>
          </a:xfrm>
          <a:prstGeom prst="rect">
            <a:avLst/>
          </a:prstGeom>
          <a:solidFill>
            <a:schemeClr val="accent5"/>
          </a:solidFill>
          <a:ln>
            <a:noFill/>
          </a:ln>
        </p:spPr>
        <p:txBody>
          <a:bodyPr rot="0" vert="horz" wrap="square" lIns="91440" tIns="45720" rIns="91440" bIns="45720" anchor="ctr" anchorCtr="1" upright="1">
            <a:noAutofit/>
          </a:bodyPr>
          <a:lstStyle/>
          <a:p>
            <a:pPr algn="ctr"/>
            <a:r>
              <a:rPr lang="en-GB" sz="1600" dirty="0">
                <a:solidFill>
                  <a:schemeClr val="bg1"/>
                </a:solidFill>
                <a:ea typeface="Montserrat-Light" charset="0"/>
                <a:cs typeface="Montserrat-Light" charset="0"/>
              </a:rPr>
              <a:t>Peripheral lesion with normal hilar and mediastinal appearances  on</a:t>
            </a:r>
            <a:r>
              <a:rPr lang="en-US" sz="1600" dirty="0">
                <a:solidFill>
                  <a:schemeClr val="bg1"/>
                </a:solidFill>
                <a:ea typeface="Montserrat-Light" charset="0"/>
                <a:cs typeface="Montserrat-Light" charset="0"/>
              </a:rPr>
              <a:t> </a:t>
            </a:r>
            <a:r>
              <a:rPr lang="en-GB" sz="1600" dirty="0">
                <a:solidFill>
                  <a:schemeClr val="bg1"/>
                </a:solidFill>
                <a:ea typeface="Montserrat-Light" charset="0"/>
                <a:cs typeface="Montserrat-Light" charset="0"/>
              </a:rPr>
              <a:t>staging CT with no distant</a:t>
            </a:r>
            <a:r>
              <a:rPr lang="en-GB" sz="1600" spc="-5" dirty="0">
                <a:solidFill>
                  <a:schemeClr val="bg1"/>
                </a:solidFill>
                <a:ea typeface="Montserrat-Light" charset="0"/>
                <a:cs typeface="Montserrat-Light" charset="0"/>
              </a:rPr>
              <a:t> </a:t>
            </a:r>
            <a:r>
              <a:rPr lang="en-GB" sz="1600" dirty="0">
                <a:solidFill>
                  <a:schemeClr val="bg1"/>
                </a:solidFill>
                <a:ea typeface="Montserrat-Light" charset="0"/>
                <a:cs typeface="Montserrat-Light" charset="0"/>
              </a:rPr>
              <a:t>metastases</a:t>
            </a:r>
            <a:endParaRPr lang="en-US" sz="1600" dirty="0">
              <a:solidFill>
                <a:schemeClr val="bg1"/>
              </a:solidFill>
            </a:endParaRPr>
          </a:p>
        </p:txBody>
      </p:sp>
      <p:sp>
        <p:nvSpPr>
          <p:cNvPr id="26" name="Rectangle 29"/>
          <p:cNvSpPr>
            <a:spLocks noChangeArrowheads="1"/>
          </p:cNvSpPr>
          <p:nvPr/>
        </p:nvSpPr>
        <p:spPr bwMode="auto">
          <a:xfrm>
            <a:off x="53983" y="5054327"/>
            <a:ext cx="6757991" cy="755631"/>
          </a:xfrm>
          <a:prstGeom prst="rect">
            <a:avLst/>
          </a:prstGeom>
          <a:solidFill>
            <a:schemeClr val="tx2"/>
          </a:solidFill>
          <a:ln>
            <a:noFill/>
          </a:ln>
          <a:effectLst/>
        </p:spPr>
        <p:txBody>
          <a:bodyPr vert="horz" wrap="square" lIns="65067" tIns="77763" rIns="91440" bIns="0" numCol="1" anchor="b"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x-none" altLang="x-none" sz="1100" b="1" i="0" u="none" strike="noStrike" cap="none" normalizeH="0" baseline="0" dirty="0">
                <a:ln>
                  <a:noFill/>
                </a:ln>
                <a:solidFill>
                  <a:schemeClr val="bg1"/>
                </a:solidFill>
                <a:effectLst/>
              </a:rPr>
              <a:t>Commence prehabilitation </a:t>
            </a:r>
            <a:r>
              <a:rPr lang="en-GB" altLang="x-none" sz="1100" b="1" dirty="0">
                <a:solidFill>
                  <a:schemeClr val="bg1"/>
                </a:solidFill>
              </a:rPr>
              <a:t>/</a:t>
            </a:r>
            <a:r>
              <a:rPr kumimoji="0" lang="x-none" altLang="x-none" sz="1100" b="1" i="0" u="none" strike="noStrike" cap="none" normalizeH="0" baseline="0" dirty="0">
                <a:ln>
                  <a:noFill/>
                </a:ln>
                <a:solidFill>
                  <a:schemeClr val="bg1"/>
                </a:solidFill>
                <a:effectLst/>
              </a:rPr>
              <a:t> optimisation</a:t>
            </a:r>
            <a:r>
              <a:rPr kumimoji="0" lang="en-GB" altLang="x-none" sz="1100" b="1" i="0" u="none" strike="noStrike" cap="none" normalizeH="0" baseline="0" dirty="0">
                <a:ln>
                  <a:noFill/>
                </a:ln>
                <a:solidFill>
                  <a:schemeClr val="bg1"/>
                </a:solidFill>
                <a:effectLst/>
              </a:rPr>
              <a:t> at </a:t>
            </a:r>
            <a:r>
              <a:rPr kumimoji="0" lang="x-none" altLang="x-none" sz="1100" b="1" i="0" u="none" strike="noStrike" cap="none" normalizeH="0" baseline="0" dirty="0">
                <a:ln>
                  <a:noFill/>
                </a:ln>
                <a:solidFill>
                  <a:schemeClr val="bg1"/>
                </a:solidFill>
                <a:effectLst/>
              </a:rPr>
              <a:t>first assessment – Ensure the pillars of prehabilitation are covered:</a:t>
            </a:r>
            <a:endParaRPr kumimoji="0" lang="en-GB" altLang="x-none" sz="1100" b="1" i="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x-none" sz="1100" b="1" dirty="0">
                <a:solidFill>
                  <a:schemeClr val="bg1"/>
                </a:solidFill>
              </a:rPr>
              <a:t>Offer smoking cessation                       Encourage physical activity                     Prevent and manage malnutrition</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x-none" sz="1100" b="1" dirty="0">
              <a:solidFill>
                <a:schemeClr val="bg1"/>
              </a:solidFill>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x-none" sz="1100" b="1" dirty="0" smtClean="0">
                <a:solidFill>
                  <a:schemeClr val="bg1"/>
                </a:solidFill>
              </a:rPr>
              <a:t>Refer to Lung </a:t>
            </a:r>
            <a:r>
              <a:rPr lang="en-GB" altLang="x-none" sz="1100" b="1" dirty="0">
                <a:solidFill>
                  <a:schemeClr val="bg1"/>
                </a:solidFill>
              </a:rPr>
              <a:t>Cancer Nurse </a:t>
            </a:r>
            <a:r>
              <a:rPr lang="en-GB" altLang="x-none" sz="1100" b="1" dirty="0" smtClean="0">
                <a:solidFill>
                  <a:schemeClr val="bg1"/>
                </a:solidFill>
              </a:rPr>
              <a:t>Specialist                                                                       Consider participation in research </a:t>
            </a:r>
            <a:endParaRPr kumimoji="0" lang="x-none" altLang="x-none" sz="1100" b="0" i="0" u="none" strike="noStrike" cap="none" normalizeH="0" baseline="0" dirty="0">
              <a:ln>
                <a:noFill/>
              </a:ln>
              <a:solidFill>
                <a:schemeClr val="bg1"/>
              </a:solidFill>
              <a:effectLst/>
            </a:endParaRPr>
          </a:p>
        </p:txBody>
      </p:sp>
      <p:sp>
        <p:nvSpPr>
          <p:cNvPr id="29" name="Text Box 115"/>
          <p:cNvSpPr txBox="1">
            <a:spLocks noChangeArrowheads="1"/>
          </p:cNvSpPr>
          <p:nvPr/>
        </p:nvSpPr>
        <p:spPr bwMode="auto">
          <a:xfrm>
            <a:off x="3791461" y="5789195"/>
            <a:ext cx="3008774" cy="513497"/>
          </a:xfrm>
          <a:prstGeom prst="rect">
            <a:avLst/>
          </a:prstGeom>
          <a:solidFill>
            <a:schemeClr val="accent5"/>
          </a:solidFill>
          <a:ln w="12700">
            <a:solidFill>
              <a:schemeClr val="tx1"/>
            </a:solidFill>
          </a:ln>
        </p:spPr>
        <p:txBody>
          <a:bodyPr rot="0" vert="horz" wrap="square" lIns="0" tIns="0" rIns="0" bIns="0" anchor="t" anchorCtr="0" upright="1">
            <a:noAutofit/>
          </a:bodyPr>
          <a:lstStyle/>
          <a:p>
            <a:pPr marL="57785">
              <a:lnSpc>
                <a:spcPts val="1210"/>
              </a:lnSpc>
              <a:spcBef>
                <a:spcPts val="245"/>
              </a:spcBef>
              <a:spcAft>
                <a:spcPts val="0"/>
              </a:spcAft>
            </a:pPr>
            <a:endParaRPr lang="en-GB" sz="1100" b="1" dirty="0">
              <a:effectLst/>
              <a:ea typeface="Montserrat-Light" charset="0"/>
              <a:cs typeface="Montserrat-Light" charset="0"/>
            </a:endParaRPr>
          </a:p>
          <a:p>
            <a:pPr marL="57785" algn="ctr">
              <a:lnSpc>
                <a:spcPts val="1210"/>
              </a:lnSpc>
              <a:spcBef>
                <a:spcPts val="245"/>
              </a:spcBef>
              <a:spcAft>
                <a:spcPts val="0"/>
              </a:spcAft>
            </a:pPr>
            <a:r>
              <a:rPr lang="en-GB" sz="1100" b="1" dirty="0">
                <a:effectLst/>
                <a:ea typeface="Montserrat-Light" charset="0"/>
                <a:cs typeface="Montserrat-Light" charset="0"/>
              </a:rPr>
              <a:t>Physiology tests</a:t>
            </a:r>
            <a:r>
              <a:rPr lang="en-US" sz="1100" dirty="0">
                <a:ea typeface="Montserrat-Light" charset="0"/>
                <a:cs typeface="Montserrat-Light" charset="0"/>
              </a:rPr>
              <a:t> </a:t>
            </a:r>
            <a:r>
              <a:rPr lang="en-GB" sz="1100" dirty="0">
                <a:effectLst/>
                <a:ea typeface="Montserrat-Light" charset="0"/>
                <a:cs typeface="Montserrat-Light" charset="0"/>
              </a:rPr>
              <a:t>(request simultaneously)</a:t>
            </a:r>
            <a:endParaRPr lang="en-US" sz="1100" dirty="0">
              <a:effectLst/>
              <a:ea typeface="Montserrat-Light" charset="0"/>
              <a:cs typeface="Montserrat-Light" charset="0"/>
            </a:endParaRPr>
          </a:p>
        </p:txBody>
      </p:sp>
      <p:sp>
        <p:nvSpPr>
          <p:cNvPr id="30" name="Rectangle 36"/>
          <p:cNvSpPr>
            <a:spLocks noChangeArrowheads="1"/>
          </p:cNvSpPr>
          <p:nvPr/>
        </p:nvSpPr>
        <p:spPr bwMode="auto">
          <a:xfrm>
            <a:off x="-5764696" y="473684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sz="1000" dirty="0"/>
          </a:p>
        </p:txBody>
      </p:sp>
      <p:sp>
        <p:nvSpPr>
          <p:cNvPr id="31" name="Rectangle 37"/>
          <p:cNvSpPr>
            <a:spLocks noChangeArrowheads="1"/>
          </p:cNvSpPr>
          <p:nvPr/>
        </p:nvSpPr>
        <p:spPr bwMode="auto">
          <a:xfrm>
            <a:off x="3774501" y="6260309"/>
            <a:ext cx="3025733" cy="269068"/>
          </a:xfrm>
          <a:prstGeom prst="rect">
            <a:avLst/>
          </a:prstGeom>
          <a:solidFill>
            <a:schemeClr val="tx2"/>
          </a:solidFill>
          <a:ln>
            <a:solidFill>
              <a:schemeClr val="tx1"/>
            </a:solid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Fitness</a:t>
            </a:r>
            <a:r>
              <a:rPr kumimoji="0" lang="en-GB" altLang="x-none" sz="1100" b="1" i="0" u="none" strike="noStrike" cap="none" normalizeH="0" dirty="0">
                <a:ln>
                  <a:noFill/>
                </a:ln>
                <a:solidFill>
                  <a:schemeClr val="bg1"/>
                </a:solidFill>
                <a:effectLst/>
              </a:rPr>
              <a:t> assessment:</a:t>
            </a:r>
            <a:endParaRPr kumimoji="0" lang="en-GB" altLang="x-none" sz="1100" b="1" i="0" u="none" strike="noStrike" cap="none" normalizeH="0" baseline="0" dirty="0">
              <a:ln>
                <a:noFill/>
              </a:ln>
              <a:solidFill>
                <a:schemeClr val="bg1"/>
              </a:solidFill>
              <a:effectLst/>
            </a:endParaRPr>
          </a:p>
        </p:txBody>
      </p:sp>
      <p:sp>
        <p:nvSpPr>
          <p:cNvPr id="35" name="Rectangle 41"/>
          <p:cNvSpPr>
            <a:spLocks noChangeArrowheads="1"/>
          </p:cNvSpPr>
          <p:nvPr/>
        </p:nvSpPr>
        <p:spPr bwMode="auto">
          <a:xfrm>
            <a:off x="-5764696" y="5552108"/>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x-none" altLang="x-none" sz="1000" b="0" i="0" u="none" strike="noStrike" cap="none" normalizeH="0" baseline="0">
              <a:ln>
                <a:noFill/>
              </a:ln>
              <a:solidFill>
                <a:schemeClr val="tx1"/>
              </a:solidFill>
              <a:effectLst/>
              <a:latin typeface="Arial" charset="0"/>
              <a:ea typeface="Montserrat-Light" charset="0"/>
              <a:cs typeface="Montserrat-Light"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000" b="0" i="0" u="none" strike="noStrike" cap="none" normalizeH="0" baseline="0">
                <a:ln>
                  <a:noFill/>
                </a:ln>
                <a:solidFill>
                  <a:schemeClr val="tx1"/>
                </a:solidFill>
                <a:effectLst/>
                <a:latin typeface="Arial" charset="0"/>
                <a:ea typeface="Montserrat-Light" charset="0"/>
                <a:cs typeface="Montserrat-Light" charset="0"/>
              </a:rPr>
              <a:t>	</a:t>
            </a:r>
            <a:endParaRPr kumimoji="0" lang="x-none" altLang="x-none" sz="1800" b="0" i="0" u="none" strike="noStrike" cap="none" normalizeH="0" baseline="0">
              <a:ln>
                <a:noFill/>
              </a:ln>
              <a:solidFill>
                <a:schemeClr val="tx1"/>
              </a:solidFill>
              <a:effectLst/>
              <a:latin typeface="Arial" charset="0"/>
            </a:endParaRPr>
          </a:p>
        </p:txBody>
      </p:sp>
      <p:sp>
        <p:nvSpPr>
          <p:cNvPr id="45" name="Rectangle 44"/>
          <p:cNvSpPr/>
          <p:nvPr/>
        </p:nvSpPr>
        <p:spPr>
          <a:xfrm>
            <a:off x="4122923" y="549929"/>
            <a:ext cx="2666052" cy="48754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Broadly assess for fitness for treatment</a:t>
            </a:r>
          </a:p>
          <a:p>
            <a:pPr algn="ctr"/>
            <a:endParaRPr lang="en-US" sz="1100" dirty="0"/>
          </a:p>
        </p:txBody>
      </p:sp>
      <p:sp>
        <p:nvSpPr>
          <p:cNvPr id="48" name="Rectangle 47"/>
          <p:cNvSpPr/>
          <p:nvPr/>
        </p:nvSpPr>
        <p:spPr>
          <a:xfrm>
            <a:off x="39366" y="540890"/>
            <a:ext cx="4223072" cy="4887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Assess contrast-enhanced CT of lower neck, thorax and upper abdomen</a:t>
            </a:r>
          </a:p>
        </p:txBody>
      </p:sp>
      <p:sp>
        <p:nvSpPr>
          <p:cNvPr id="38" name="TextBox 37"/>
          <p:cNvSpPr txBox="1"/>
          <p:nvPr/>
        </p:nvSpPr>
        <p:spPr>
          <a:xfrm>
            <a:off x="4054472" y="1025869"/>
            <a:ext cx="2734503" cy="1938992"/>
          </a:xfrm>
          <a:prstGeom prst="rect">
            <a:avLst/>
          </a:prstGeom>
          <a:solidFill>
            <a:schemeClr val="accent5"/>
          </a:solidFill>
          <a:ln>
            <a:noFill/>
          </a:ln>
        </p:spPr>
        <p:txBody>
          <a:bodyPr wrap="square" rtlCol="0">
            <a:spAutoFit/>
          </a:bodyPr>
          <a:lstStyle/>
          <a:p>
            <a:pPr algn="just"/>
            <a:r>
              <a:rPr lang="en-GB" sz="1200" dirty="0">
                <a:solidFill>
                  <a:schemeClr val="bg1"/>
                </a:solidFill>
                <a:effectLst/>
                <a:ea typeface="Montserrat-Light" charset="0"/>
                <a:cs typeface="Montserrat-Light" charset="0"/>
              </a:rPr>
              <a:t>Proceed with this </a:t>
            </a:r>
            <a:r>
              <a:rPr lang="en-GB" sz="1200" dirty="0">
                <a:solidFill>
                  <a:schemeClr val="bg1"/>
                </a:solidFill>
                <a:ea typeface="Montserrat-Light" charset="0"/>
                <a:cs typeface="Montserrat-Light" charset="0"/>
              </a:rPr>
              <a:t>standard of care where patients are </a:t>
            </a:r>
            <a:r>
              <a:rPr lang="en-GB" sz="1200" dirty="0">
                <a:solidFill>
                  <a:schemeClr val="bg1"/>
                </a:solidFill>
                <a:effectLst/>
                <a:ea typeface="Montserrat-Light" charset="0"/>
                <a:cs typeface="Montserrat-Light" charset="0"/>
              </a:rPr>
              <a:t>thought to be fit enough for, and willing to undergo, investigations and treatment. Patients who are unfit for, or unwilling to undergo investigations and treatment, should be discussed at the MDT meeting to </a:t>
            </a:r>
            <a:r>
              <a:rPr lang="en-GB" sz="1200" dirty="0" smtClean="0">
                <a:solidFill>
                  <a:schemeClr val="bg1"/>
                </a:solidFill>
                <a:effectLst/>
                <a:ea typeface="Montserrat-Light" charset="0"/>
                <a:cs typeface="Montserrat-Light" charset="0"/>
              </a:rPr>
              <a:t>explore further options including supportive care.</a:t>
            </a:r>
            <a:endParaRPr lang="en-GB" sz="1200" dirty="0">
              <a:solidFill>
                <a:schemeClr val="bg1"/>
              </a:solidFill>
              <a:effectLst/>
              <a:ea typeface="Montserrat-Light" charset="0"/>
              <a:cs typeface="Montserrat-Light" charset="0"/>
            </a:endParaRPr>
          </a:p>
          <a:p>
            <a:pPr algn="just"/>
            <a:endParaRPr lang="en-GB" sz="1200" dirty="0">
              <a:solidFill>
                <a:schemeClr val="bg1"/>
              </a:solidFill>
              <a:effectLst/>
              <a:ea typeface="Montserrat-Light" charset="0"/>
              <a:cs typeface="Montserrat-Light" charset="0"/>
            </a:endParaRPr>
          </a:p>
        </p:txBody>
      </p:sp>
      <p:sp>
        <p:nvSpPr>
          <p:cNvPr id="59" name="Rectangle 37"/>
          <p:cNvSpPr>
            <a:spLocks noChangeArrowheads="1"/>
          </p:cNvSpPr>
          <p:nvPr/>
        </p:nvSpPr>
        <p:spPr bwMode="auto">
          <a:xfrm>
            <a:off x="53984" y="6263129"/>
            <a:ext cx="3754439" cy="261610"/>
          </a:xfrm>
          <a:prstGeom prst="rect">
            <a:avLst/>
          </a:prstGeom>
          <a:solidFill>
            <a:schemeClr val="tx2"/>
          </a:solidFill>
          <a:ln>
            <a:solidFill>
              <a:schemeClr val="tx1"/>
            </a:solid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Diagnostic and Staging Bundle:</a:t>
            </a:r>
          </a:p>
        </p:txBody>
      </p:sp>
      <p:sp>
        <p:nvSpPr>
          <p:cNvPr id="53" name="Rectangle 39"/>
          <p:cNvSpPr>
            <a:spLocks noChangeArrowheads="1"/>
          </p:cNvSpPr>
          <p:nvPr/>
        </p:nvSpPr>
        <p:spPr bwMode="auto">
          <a:xfrm rot="10800000" flipH="1" flipV="1">
            <a:off x="39366" y="8748177"/>
            <a:ext cx="6772608" cy="815608"/>
          </a:xfrm>
          <a:prstGeom prst="rect">
            <a:avLst/>
          </a:prstGeom>
          <a:solidFill>
            <a:schemeClr val="bg1"/>
          </a:solidFill>
          <a:ln>
            <a:noFill/>
          </a:ln>
          <a:effectLst/>
        </p:spPr>
        <p:txBody>
          <a:bodyPr vert="horz" wrap="square" lIns="65067" tIns="45720" rIns="91440" bIns="0" numCol="1" anchor="ctr" anchorCtr="0" compatLnSpc="1">
            <a:prstTxWarp prst="textNoShape">
              <a:avLst/>
            </a:prstTxWarp>
            <a:spAutoFit/>
          </a:bodyPr>
          <a:lstStyle/>
          <a:p>
            <a:pPr lvl="0" eaLnBrk="0" fontAlgn="base" hangingPunct="0">
              <a:spcBef>
                <a:spcPct val="0"/>
              </a:spcBef>
              <a:spcAft>
                <a:spcPct val="0"/>
              </a:spcAft>
            </a:pPr>
            <a:r>
              <a:rPr lang="en-GB" sz="1000" b="1" dirty="0">
                <a:ea typeface="Montserrat-Light" charset="0"/>
                <a:cs typeface="Montserrat-Light" charset="0"/>
              </a:rPr>
              <a:t>D</a:t>
            </a:r>
            <a:r>
              <a:rPr lang="en-GB" sz="1000" b="1" dirty="0">
                <a:effectLst/>
                <a:ea typeface="Montserrat-Light" charset="0"/>
                <a:cs typeface="Montserrat-Light" charset="0"/>
              </a:rPr>
              <a:t>ataset for MDT discussion:</a:t>
            </a:r>
            <a:endParaRPr lang="en-US" sz="1100" dirty="0">
              <a:effectLst/>
              <a:ea typeface="Montserrat-Light" charset="0"/>
              <a:cs typeface="Montserrat-Light" charset="0"/>
            </a:endParaRPr>
          </a:p>
          <a:p>
            <a:pPr>
              <a:spcBef>
                <a:spcPts val="25"/>
              </a:spcBef>
              <a:spcAft>
                <a:spcPts val="0"/>
              </a:spcAft>
            </a:pPr>
            <a:r>
              <a:rPr lang="en-GB" sz="1000" spc="-40" dirty="0" smtClean="0">
                <a:effectLst/>
                <a:ea typeface="Montserrat" charset="0"/>
                <a:cs typeface="Montserrat" charset="0"/>
              </a:rPr>
              <a:t>PET-CT</a:t>
            </a:r>
            <a:r>
              <a:rPr lang="en-GB" sz="1000" spc="-5" dirty="0" smtClean="0">
                <a:effectLst/>
                <a:ea typeface="Montserrat" charset="0"/>
                <a:cs typeface="Montserrat" charset="0"/>
              </a:rPr>
              <a:t> </a:t>
            </a:r>
            <a:r>
              <a:rPr lang="en-GB" sz="1000" spc="-40" dirty="0">
                <a:effectLst/>
                <a:ea typeface="Montserrat" charset="0"/>
                <a:cs typeface="Montserrat" charset="0"/>
              </a:rPr>
              <a:t>results</a:t>
            </a:r>
          </a:p>
          <a:p>
            <a:pPr lvl="0">
              <a:lnSpc>
                <a:spcPts val="1210"/>
              </a:lnSpc>
              <a:spcAft>
                <a:spcPts val="0"/>
              </a:spcAft>
              <a:buClr>
                <a:srgbClr val="D2232A"/>
              </a:buClr>
              <a:buSzPts val="1000"/>
              <a:tabLst>
                <a:tab pos="132715" algn="l"/>
              </a:tabLst>
            </a:pPr>
            <a:r>
              <a:rPr lang="en-GB" sz="1000" spc="-40" dirty="0">
                <a:ea typeface="Montserrat" charset="0"/>
                <a:cs typeface="Montserrat" charset="0"/>
              </a:rPr>
              <a:t>Diagnostic and staging test; usually percutaneous lung biopsy if done; may  be other.</a:t>
            </a:r>
            <a:endParaRPr lang="en-US" sz="1100" spc="-40" dirty="0">
              <a:ea typeface="Montserrat" charset="0"/>
              <a:cs typeface="Montserrat" charset="0"/>
            </a:endParaRPr>
          </a:p>
          <a:p>
            <a:pPr lvl="0">
              <a:lnSpc>
                <a:spcPts val="1210"/>
              </a:lnSpc>
              <a:spcAft>
                <a:spcPts val="0"/>
              </a:spcAft>
              <a:buClr>
                <a:srgbClr val="D2232A"/>
              </a:buClr>
              <a:buSzPts val="1000"/>
              <a:tabLst>
                <a:tab pos="132715" algn="l"/>
              </a:tabLst>
            </a:pPr>
            <a:r>
              <a:rPr lang="en-GB" sz="1000" spc="-40" dirty="0">
                <a:effectLst/>
                <a:ea typeface="Montserrat" charset="0"/>
                <a:cs typeface="Montserrat" charset="0"/>
              </a:rPr>
              <a:t>Performance status, FEV</a:t>
            </a:r>
            <a:r>
              <a:rPr lang="en-GB" sz="550" spc="-40" dirty="0">
                <a:effectLst/>
                <a:ea typeface="Montserrat" charset="0"/>
                <a:cs typeface="Montserrat" charset="0"/>
              </a:rPr>
              <a:t>1 </a:t>
            </a:r>
            <a:r>
              <a:rPr lang="en-GB" sz="1000" spc="-40" dirty="0">
                <a:effectLst/>
                <a:ea typeface="Montserrat" charset="0"/>
                <a:cs typeface="Montserrat" charset="0"/>
              </a:rPr>
              <a:t>and DLCO</a:t>
            </a:r>
          </a:p>
          <a:p>
            <a:pPr lvl="0">
              <a:lnSpc>
                <a:spcPts val="1210"/>
              </a:lnSpc>
              <a:spcAft>
                <a:spcPts val="0"/>
              </a:spcAft>
              <a:buClr>
                <a:srgbClr val="D2232A"/>
              </a:buClr>
              <a:buSzPts val="1000"/>
              <a:tabLst>
                <a:tab pos="132715" algn="l"/>
              </a:tabLst>
            </a:pPr>
            <a:r>
              <a:rPr kumimoji="0" lang="en-GB" altLang="x-none" sz="1000" b="0" i="0" u="none" strike="noStrike" cap="none" spc="-40" normalizeH="0" baseline="0" dirty="0">
                <a:ln>
                  <a:noFill/>
                </a:ln>
                <a:solidFill>
                  <a:schemeClr val="tx1"/>
                </a:solidFill>
                <a:ea typeface="Montserrat" charset="0"/>
                <a:cs typeface="Montserrat" charset="0"/>
              </a:rPr>
              <a:t>Additional</a:t>
            </a:r>
            <a:r>
              <a:rPr kumimoji="0" lang="en-GB" altLang="x-none" sz="1000" b="0" i="0" u="none" strike="noStrike" cap="none" spc="-40" normalizeH="0" dirty="0">
                <a:ln>
                  <a:noFill/>
                </a:ln>
                <a:solidFill>
                  <a:schemeClr val="tx1"/>
                </a:solidFill>
                <a:ea typeface="Montserrat" charset="0"/>
                <a:cs typeface="Montserrat" charset="0"/>
              </a:rPr>
              <a:t> fitness tests as necessary</a:t>
            </a:r>
            <a:endParaRPr kumimoji="0" lang="x-none" altLang="x-none" sz="1000" b="0" i="0" u="none" strike="noStrike" cap="none" normalizeH="0" baseline="0" dirty="0">
              <a:ln>
                <a:noFill/>
              </a:ln>
              <a:solidFill>
                <a:schemeClr val="tx1"/>
              </a:solidFill>
              <a:effectLst/>
            </a:endParaRPr>
          </a:p>
        </p:txBody>
      </p:sp>
      <p:sp>
        <p:nvSpPr>
          <p:cNvPr id="61" name="Rectangle 60"/>
          <p:cNvSpPr>
            <a:spLocks noChangeArrowheads="1"/>
          </p:cNvSpPr>
          <p:nvPr/>
        </p:nvSpPr>
        <p:spPr bwMode="auto">
          <a:xfrm>
            <a:off x="39366" y="1"/>
            <a:ext cx="976634" cy="540889"/>
          </a:xfrm>
          <a:prstGeom prst="rect">
            <a:avLst/>
          </a:prstGeom>
          <a:solidFill>
            <a:schemeClr val="accent5"/>
          </a:solidFill>
          <a:ln>
            <a:noFill/>
          </a:ln>
        </p:spPr>
        <p:txBody>
          <a:bodyPr rot="0" vert="horz" wrap="square" lIns="91440" tIns="45720" rIns="91440" bIns="45720" anchor="ctr" anchorCtr="1" upright="1">
            <a:noAutofit/>
          </a:bodyPr>
          <a:lstStyle/>
          <a:p>
            <a:pPr algn="ctr"/>
            <a:r>
              <a:rPr lang="en-GB" smtClean="0">
                <a:solidFill>
                  <a:schemeClr val="bg1"/>
                </a:solidFill>
                <a:ea typeface="Montserrat-Light" charset="0"/>
                <a:cs typeface="Montserrat-Light" charset="0"/>
              </a:rPr>
              <a:t>DSOC </a:t>
            </a:r>
            <a:r>
              <a:rPr lang="en-GB" dirty="0">
                <a:solidFill>
                  <a:schemeClr val="bg1"/>
                </a:solidFill>
                <a:ea typeface="Montserrat-Light" charset="0"/>
                <a:cs typeface="Montserrat-Light" charset="0"/>
              </a:rPr>
              <a:t>1:</a:t>
            </a:r>
            <a:endParaRPr lang="en-US" dirty="0">
              <a:solidFill>
                <a:schemeClr val="bg1"/>
              </a:solidFill>
            </a:endParaRPr>
          </a:p>
        </p:txBody>
      </p:sp>
      <p:sp>
        <p:nvSpPr>
          <p:cNvPr id="63" name="Rectangle 62"/>
          <p:cNvSpPr>
            <a:spLocks noChangeArrowheads="1"/>
          </p:cNvSpPr>
          <p:nvPr/>
        </p:nvSpPr>
        <p:spPr bwMode="auto">
          <a:xfrm>
            <a:off x="53343" y="9547956"/>
            <a:ext cx="6759270" cy="340062"/>
          </a:xfrm>
          <a:prstGeom prst="rect">
            <a:avLst/>
          </a:prstGeom>
          <a:solidFill>
            <a:schemeClr val="accent5"/>
          </a:solidFill>
          <a:ln>
            <a:noFill/>
          </a:ln>
        </p:spPr>
        <p:txBody>
          <a:bodyPr rot="0" vert="horz" wrap="square" lIns="91440" tIns="45720" rIns="91440" bIns="45720" anchor="ctr" anchorCtr="1" upright="1">
            <a:noAutofit/>
          </a:bodyPr>
          <a:lstStyle/>
          <a:p>
            <a:pPr algn="ctr"/>
            <a:r>
              <a:rPr lang="en-GB" sz="1600" dirty="0">
                <a:solidFill>
                  <a:schemeClr val="bg1"/>
                </a:solidFill>
                <a:ea typeface="Montserrat-Light" charset="0"/>
                <a:cs typeface="Montserrat-Light" charset="0"/>
              </a:rPr>
              <a:t>Lung Cancer </a:t>
            </a:r>
            <a:r>
              <a:rPr lang="en-GB" sz="1600" dirty="0" smtClean="0">
                <a:solidFill>
                  <a:schemeClr val="bg1"/>
                </a:solidFill>
                <a:ea typeface="Montserrat-Light" charset="0"/>
                <a:cs typeface="Montserrat-Light" charset="0"/>
              </a:rPr>
              <a:t>Diagnostic Standard </a:t>
            </a:r>
            <a:r>
              <a:rPr lang="en-GB" sz="1600" dirty="0">
                <a:solidFill>
                  <a:schemeClr val="bg1"/>
                </a:solidFill>
                <a:ea typeface="Montserrat-Light" charset="0"/>
                <a:cs typeface="Montserrat-Light" charset="0"/>
              </a:rPr>
              <a:t>of Care Bundle 1 </a:t>
            </a:r>
            <a:r>
              <a:rPr lang="en-GB" sz="1600" dirty="0" smtClean="0">
                <a:solidFill>
                  <a:schemeClr val="bg1"/>
                </a:solidFill>
                <a:ea typeface="Montserrat-Light" charset="0"/>
                <a:cs typeface="Montserrat-Light" charset="0"/>
              </a:rPr>
              <a:t>(DSOC </a:t>
            </a:r>
            <a:r>
              <a:rPr lang="en-GB" sz="1600" dirty="0">
                <a:solidFill>
                  <a:schemeClr val="bg1"/>
                </a:solidFill>
                <a:ea typeface="Montserrat-Light" charset="0"/>
                <a:cs typeface="Montserrat-Light" charset="0"/>
              </a:rPr>
              <a:t>1)</a:t>
            </a:r>
            <a:endParaRPr lang="en-US" sz="1600" dirty="0">
              <a:solidFill>
                <a:schemeClr val="bg1"/>
              </a:solidFill>
            </a:endParaRPr>
          </a:p>
        </p:txBody>
      </p:sp>
      <p:sp>
        <p:nvSpPr>
          <p:cNvPr id="1024" name="Rectangle 1023"/>
          <p:cNvSpPr/>
          <p:nvPr/>
        </p:nvSpPr>
        <p:spPr>
          <a:xfrm>
            <a:off x="160641" y="3048249"/>
            <a:ext cx="6576082" cy="1942198"/>
          </a:xfrm>
          <a:prstGeom prst="rect">
            <a:avLst/>
          </a:prstGeom>
          <a:solidFill>
            <a:schemeClr val="bg1"/>
          </a:solidFill>
          <a:ln w="38100">
            <a:solidFill>
              <a:schemeClr val="tx1"/>
            </a:solidFill>
          </a:ln>
        </p:spPr>
        <p:txBody>
          <a:bodyPr wrap="square">
            <a:spAutoFit/>
          </a:bodyPr>
          <a:lstStyle/>
          <a:p>
            <a:pPr lvl="0" eaLnBrk="0" fontAlgn="base" hangingPunct="0">
              <a:spcBef>
                <a:spcPct val="0"/>
              </a:spcBef>
              <a:spcAft>
                <a:spcPct val="0"/>
              </a:spcAft>
            </a:pPr>
            <a:r>
              <a:rPr kumimoji="0" lang="x-none" altLang="x-none" sz="1100" b="1" i="0" u="none" strike="noStrike" cap="none" normalizeH="0" baseline="0" dirty="0">
                <a:ln>
                  <a:noFill/>
                </a:ln>
                <a:solidFill>
                  <a:schemeClr val="tx1"/>
                </a:solidFill>
                <a:effectLst/>
              </a:rPr>
              <a:t> Notes and guidance</a:t>
            </a:r>
            <a:endParaRPr kumimoji="0" lang="en-GB" altLang="x-none" sz="1100" b="1" i="0" u="none" strike="noStrike" cap="none" normalizeH="0" baseline="0" dirty="0">
              <a:ln>
                <a:noFill/>
              </a:ln>
              <a:solidFill>
                <a:schemeClr val="tx1"/>
              </a:solidFill>
              <a:effectLst/>
            </a:endParaRPr>
          </a:p>
          <a:p>
            <a:pPr>
              <a:lnSpc>
                <a:spcPct val="97000"/>
              </a:lnSpc>
              <a:spcBef>
                <a:spcPts val="90"/>
              </a:spcBef>
              <a:spcAft>
                <a:spcPts val="0"/>
              </a:spcAft>
            </a:pPr>
            <a:r>
              <a:rPr kumimoji="0" lang="x-none" altLang="x-none" sz="1100" b="0" i="0" u="none" strike="noStrike" cap="none" normalizeH="0" baseline="0" dirty="0">
                <a:ln>
                  <a:noFill/>
                </a:ln>
                <a:solidFill>
                  <a:schemeClr val="tx1"/>
                </a:solidFill>
                <a:effectLst/>
              </a:rPr>
              <a:t>Percutaneous image-guided biopsy </a:t>
            </a:r>
            <a:r>
              <a:rPr kumimoji="0" lang="en-GB" altLang="x-none" sz="1100" b="0" i="0" u="none" strike="noStrike" cap="none" normalizeH="0" baseline="0" dirty="0">
                <a:ln>
                  <a:noFill/>
                </a:ln>
                <a:solidFill>
                  <a:schemeClr val="tx1"/>
                </a:solidFill>
                <a:effectLst/>
              </a:rPr>
              <a:t>is </a:t>
            </a:r>
            <a:r>
              <a:rPr kumimoji="0" lang="x-none" altLang="x-none" sz="1100" b="0" i="0" u="none" strike="noStrike" cap="none" normalizeH="0" baseline="0" dirty="0">
                <a:ln>
                  <a:noFill/>
                </a:ln>
                <a:solidFill>
                  <a:schemeClr val="tx1"/>
                </a:solidFill>
                <a:effectLst/>
              </a:rPr>
              <a:t>the preferred method of </a:t>
            </a:r>
            <a:r>
              <a:rPr kumimoji="0" lang="en-GB" altLang="x-none" sz="1100" b="0" i="0" u="none" strike="noStrike" cap="none" normalizeH="0" baseline="0" dirty="0">
                <a:ln>
                  <a:noFill/>
                </a:ln>
                <a:solidFill>
                  <a:schemeClr val="tx1"/>
                </a:solidFill>
                <a:effectLst/>
              </a:rPr>
              <a:t>suspected </a:t>
            </a:r>
            <a:r>
              <a:rPr kumimoji="0" lang="x-none" altLang="x-none" sz="1100" b="0" i="0" u="none" strike="noStrike" cap="none" normalizeH="0" baseline="0" dirty="0">
                <a:ln>
                  <a:noFill/>
                </a:ln>
                <a:solidFill>
                  <a:schemeClr val="tx1"/>
                </a:solidFill>
                <a:effectLst/>
              </a:rPr>
              <a:t>primary tumour biopsy </a:t>
            </a:r>
            <a:r>
              <a:rPr kumimoji="0" lang="en-GB" altLang="x-none" sz="1100" b="0" i="0" u="none" strike="noStrike" cap="none" normalizeH="0" baseline="0" dirty="0">
                <a:ln>
                  <a:noFill/>
                </a:ln>
                <a:solidFill>
                  <a:schemeClr val="tx1"/>
                </a:solidFill>
                <a:effectLst/>
              </a:rPr>
              <a:t>after PET </a:t>
            </a:r>
            <a:r>
              <a:rPr kumimoji="0" lang="x-none" altLang="x-none" sz="1100" b="0" i="0" u="none" strike="noStrike" cap="none" normalizeH="0" baseline="0" dirty="0">
                <a:ln>
                  <a:noFill/>
                </a:ln>
                <a:solidFill>
                  <a:schemeClr val="tx1"/>
                </a:solidFill>
                <a:effectLst/>
              </a:rPr>
              <a:t>where possible given the higher sensitivity. Bronchoscopic guided biopsy </a:t>
            </a:r>
            <a:r>
              <a:rPr kumimoji="0" lang="en-GB" altLang="x-none" sz="1100" b="0" i="0" u="none" strike="noStrike" cap="none" normalizeH="0" baseline="0" dirty="0">
                <a:ln>
                  <a:noFill/>
                </a:ln>
                <a:solidFill>
                  <a:schemeClr val="tx1"/>
                </a:solidFill>
                <a:effectLst/>
              </a:rPr>
              <a:t>is considered</a:t>
            </a:r>
            <a:r>
              <a:rPr kumimoji="0" lang="en-GB" altLang="x-none" sz="1100" b="0" i="0" u="none" strike="noStrike" cap="none" normalizeH="0" dirty="0">
                <a:ln>
                  <a:noFill/>
                </a:ln>
                <a:solidFill>
                  <a:schemeClr val="tx1"/>
                </a:solidFill>
                <a:effectLst/>
              </a:rPr>
              <a:t> </a:t>
            </a:r>
            <a:r>
              <a:rPr kumimoji="0" lang="x-none" altLang="x-none" sz="1100" b="0" i="0" u="none" strike="noStrike" cap="none" normalizeH="0" baseline="0" dirty="0">
                <a:ln>
                  <a:noFill/>
                </a:ln>
                <a:solidFill>
                  <a:schemeClr val="tx1"/>
                </a:solidFill>
                <a:effectLst/>
              </a:rPr>
              <a:t>where </a:t>
            </a:r>
            <a:r>
              <a:rPr kumimoji="0" lang="en-GB" altLang="x-none" sz="1100" b="0" i="0" u="none" strike="noStrike" cap="none" normalizeH="0" baseline="0" dirty="0">
                <a:ln>
                  <a:noFill/>
                </a:ln>
                <a:solidFill>
                  <a:schemeClr val="tx1"/>
                </a:solidFill>
                <a:effectLst/>
              </a:rPr>
              <a:t>percutaneous</a:t>
            </a:r>
            <a:r>
              <a:rPr kumimoji="0" lang="x-none" altLang="x-none" sz="1100" b="0" i="0" u="none" strike="noStrike" cap="none" normalizeH="0" baseline="0" dirty="0">
                <a:ln>
                  <a:noFill/>
                </a:ln>
                <a:solidFill>
                  <a:schemeClr val="tx1"/>
                </a:solidFill>
                <a:effectLst/>
              </a:rPr>
              <a:t> is high risk and /or </a:t>
            </a:r>
            <a:r>
              <a:rPr kumimoji="0" lang="en-GB" altLang="x-none" sz="1100" b="0" i="0" u="none" strike="noStrike" cap="none" normalizeH="0" baseline="0" dirty="0">
                <a:ln>
                  <a:noFill/>
                </a:ln>
                <a:solidFill>
                  <a:schemeClr val="tx1"/>
                </a:solidFill>
                <a:effectLst/>
              </a:rPr>
              <a:t>where CT shows </a:t>
            </a:r>
            <a:r>
              <a:rPr kumimoji="0" lang="x-none" altLang="x-none" sz="1100" b="0" i="0" u="none" strike="noStrike" cap="none" normalizeH="0" baseline="0" dirty="0">
                <a:ln>
                  <a:noFill/>
                </a:ln>
                <a:solidFill>
                  <a:schemeClr val="tx1"/>
                </a:solidFill>
                <a:effectLst/>
              </a:rPr>
              <a:t>a bronchus </a:t>
            </a:r>
            <a:r>
              <a:rPr kumimoji="0" lang="en-GB" altLang="x-none" sz="1100" b="0" i="0" u="none" strike="noStrike" cap="none" normalizeH="0" baseline="0" dirty="0">
                <a:ln>
                  <a:noFill/>
                </a:ln>
                <a:solidFill>
                  <a:schemeClr val="tx1"/>
                </a:solidFill>
                <a:effectLst/>
              </a:rPr>
              <a:t>leading</a:t>
            </a:r>
            <a:r>
              <a:rPr kumimoji="0" lang="x-none" altLang="x-none" sz="1100" b="0" i="0" u="none" strike="noStrike" cap="none" normalizeH="0" baseline="0" dirty="0">
                <a:ln>
                  <a:noFill/>
                </a:ln>
                <a:solidFill>
                  <a:schemeClr val="tx1"/>
                </a:solidFill>
                <a:effectLst/>
              </a:rPr>
              <a:t> directly into the tumour </a:t>
            </a:r>
            <a:r>
              <a:rPr kumimoji="0" lang="en-GB" altLang="x-none" sz="1100" b="0" i="0" u="none" strike="noStrike" cap="none" normalizeH="0" baseline="0" dirty="0">
                <a:ln>
                  <a:noFill/>
                </a:ln>
                <a:solidFill>
                  <a:schemeClr val="tx1"/>
                </a:solidFill>
                <a:effectLst/>
              </a:rPr>
              <a:t>(bronchus sign</a:t>
            </a:r>
            <a:r>
              <a:rPr kumimoji="0" lang="x-none" altLang="x-none" sz="1100" b="0" i="0" u="none" strike="noStrike" cap="none" normalizeH="0" baseline="0" dirty="0">
                <a:ln>
                  <a:noFill/>
                </a:ln>
                <a:solidFill>
                  <a:schemeClr val="tx1"/>
                </a:solidFill>
                <a:effectLst/>
              </a:rPr>
              <a:t>).</a:t>
            </a:r>
            <a:r>
              <a:rPr kumimoji="0" lang="en-GB" altLang="x-none" sz="1100" b="0" i="0" u="none" strike="noStrike" cap="none" normalizeH="0" baseline="0" dirty="0">
                <a:ln>
                  <a:noFill/>
                </a:ln>
                <a:solidFill>
                  <a:schemeClr val="tx1"/>
                </a:solidFill>
                <a:effectLst/>
              </a:rPr>
              <a:t> </a:t>
            </a:r>
            <a:endParaRPr lang="en-GB" sz="1100" dirty="0" smtClean="0">
              <a:ea typeface="Montserrat-Light" charset="0"/>
              <a:cs typeface="Montserrat-Light" charset="0"/>
            </a:endParaRPr>
          </a:p>
          <a:p>
            <a:pPr>
              <a:lnSpc>
                <a:spcPct val="97000"/>
              </a:lnSpc>
              <a:spcBef>
                <a:spcPts val="90"/>
              </a:spcBef>
              <a:spcAft>
                <a:spcPts val="0"/>
              </a:spcAft>
            </a:pPr>
            <a:r>
              <a:rPr lang="en-GB" sz="1100" dirty="0" smtClean="0">
                <a:ea typeface="Montserrat-Light" charset="0"/>
                <a:cs typeface="Montserrat-Light" charset="0"/>
              </a:rPr>
              <a:t>This DSOC </a:t>
            </a:r>
            <a:r>
              <a:rPr lang="en-GB" sz="1100" dirty="0">
                <a:ea typeface="Montserrat-Light" charset="0"/>
                <a:cs typeface="Montserrat-Light" charset="0"/>
              </a:rPr>
              <a:t>includes solid pulmonary nodules ≥8mm diameter / ≥300mm</a:t>
            </a:r>
            <a:r>
              <a:rPr lang="en-GB" sz="1100" baseline="30000" dirty="0">
                <a:ea typeface="Montserrat-Light" charset="0"/>
                <a:cs typeface="Montserrat-Light" charset="0"/>
              </a:rPr>
              <a:t>3</a:t>
            </a:r>
            <a:r>
              <a:rPr lang="en-GB" sz="1100" dirty="0">
                <a:ea typeface="Montserrat-Light" charset="0"/>
                <a:cs typeface="Montserrat-Light" charset="0"/>
              </a:rPr>
              <a:t> volume with a Brock risk of malignancy ≥10% or persistent sub-solid nodules for ≥3 months with a  solid component ≥5mm. Smaller nodules are excluded from this </a:t>
            </a:r>
            <a:r>
              <a:rPr lang="en-GB" sz="1100" dirty="0" smtClean="0">
                <a:ea typeface="Montserrat-Light" charset="0"/>
                <a:cs typeface="Montserrat-Light" charset="0"/>
              </a:rPr>
              <a:t>DSOC</a:t>
            </a:r>
            <a:r>
              <a:rPr lang="en-GB" sz="1100" dirty="0">
                <a:ea typeface="Montserrat-Light" charset="0"/>
                <a:cs typeface="Montserrat-Light" charset="0"/>
              </a:rPr>
              <a:t>.</a:t>
            </a:r>
            <a:r>
              <a:rPr lang="en-US" sz="1100" dirty="0">
                <a:ea typeface="Montserrat-Light" charset="0"/>
                <a:cs typeface="Montserrat-Light" charset="0"/>
              </a:rPr>
              <a:t> </a:t>
            </a:r>
            <a:r>
              <a:rPr lang="en-GB" sz="1100" dirty="0">
                <a:effectLst/>
                <a:ea typeface="Montserrat-Light" charset="0"/>
                <a:cs typeface="Montserrat-Light" charset="0"/>
              </a:rPr>
              <a:t>Pure ground glass nodules </a:t>
            </a:r>
            <a:r>
              <a:rPr lang="en-GB" sz="1100" dirty="0">
                <a:ea typeface="Montserrat-Light" charset="0"/>
                <a:cs typeface="Montserrat-Light" charset="0"/>
              </a:rPr>
              <a:t>usually </a:t>
            </a:r>
            <a:r>
              <a:rPr lang="en-GB" sz="1100" dirty="0">
                <a:effectLst/>
                <a:ea typeface="Montserrat-Light" charset="0"/>
                <a:cs typeface="Montserrat-Light" charset="0"/>
              </a:rPr>
              <a:t>do not require further diagnostics and should continue under surveillance. Further invasive  investigations or intervention may be indicated if a solid component develops</a:t>
            </a:r>
            <a:r>
              <a:rPr lang="en-GB" sz="1100" dirty="0" smtClean="0">
                <a:effectLst/>
                <a:ea typeface="Montserrat-Light" charset="0"/>
                <a:cs typeface="Montserrat-Light" charset="0"/>
              </a:rPr>
              <a:t>.</a:t>
            </a:r>
          </a:p>
          <a:p>
            <a:pPr>
              <a:lnSpc>
                <a:spcPct val="97000"/>
              </a:lnSpc>
              <a:spcBef>
                <a:spcPts val="90"/>
              </a:spcBef>
              <a:spcAft>
                <a:spcPts val="0"/>
              </a:spcAft>
            </a:pPr>
            <a:r>
              <a:rPr lang="en-US" sz="1100" dirty="0"/>
              <a:t>A specialist supportive/palliative care review </a:t>
            </a:r>
            <a:r>
              <a:rPr lang="en-US" sz="1100" dirty="0" smtClean="0"/>
              <a:t>can be considered for patients </a:t>
            </a:r>
            <a:r>
              <a:rPr lang="en-US" sz="1100" dirty="0"/>
              <a:t>for whom the MDT treatment decision is ‘best supportive care’ and/or </a:t>
            </a:r>
            <a:r>
              <a:rPr lang="en-US" sz="1100" dirty="0" smtClean="0"/>
              <a:t>with uncontrolled </a:t>
            </a:r>
            <a:r>
              <a:rPr lang="en-US" sz="1100" dirty="0"/>
              <a:t>symptoms.</a:t>
            </a:r>
            <a:endParaRPr lang="en-GB" sz="1100" dirty="0">
              <a:ea typeface="Montserrat-Light" charset="0"/>
              <a:cs typeface="Montserrat-Light" charset="0"/>
            </a:endParaRPr>
          </a:p>
        </p:txBody>
      </p:sp>
      <p:sp>
        <p:nvSpPr>
          <p:cNvPr id="32" name="Rectangle 38"/>
          <p:cNvSpPr>
            <a:spLocks noChangeArrowheads="1"/>
          </p:cNvSpPr>
          <p:nvPr/>
        </p:nvSpPr>
        <p:spPr bwMode="auto">
          <a:xfrm>
            <a:off x="32198" y="2564751"/>
            <a:ext cx="4022274" cy="400110"/>
          </a:xfrm>
          <a:prstGeom prst="rect">
            <a:avLst/>
          </a:prstGeom>
          <a:solidFill>
            <a:schemeClr val="tx1">
              <a:lumMod val="85000"/>
              <a:lumOff val="15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x-none" sz="1000" b="0" i="0" u="none" strike="noStrike" cap="none" normalizeH="0" baseline="0" dirty="0">
                <a:ln>
                  <a:noFill/>
                </a:ln>
                <a:solidFill>
                  <a:schemeClr val="bg1"/>
                </a:solidFill>
                <a:effectLst/>
              </a:rPr>
              <a:t>‘</a:t>
            </a:r>
            <a:r>
              <a:rPr kumimoji="0" lang="x-none" altLang="x-none" sz="1000" b="0" i="0" u="none" strike="noStrike" cap="none" normalizeH="0" baseline="0" dirty="0">
                <a:ln>
                  <a:noFill/>
                </a:ln>
                <a:solidFill>
                  <a:schemeClr val="bg1"/>
                </a:solidFill>
                <a:effectLst/>
              </a:rPr>
              <a:t>Peripheral </a:t>
            </a:r>
            <a:r>
              <a:rPr kumimoji="0" lang="en-GB" altLang="x-none" sz="1000" b="0" i="0" u="none" strike="noStrike" cap="none" normalizeH="0" baseline="0" dirty="0">
                <a:ln>
                  <a:noFill/>
                </a:ln>
                <a:solidFill>
                  <a:schemeClr val="bg1"/>
                </a:solidFill>
                <a:effectLst/>
              </a:rPr>
              <a:t>lesion’</a:t>
            </a:r>
            <a:r>
              <a:rPr kumimoji="0" lang="en-GB" altLang="x-none" sz="1000" b="0" i="0" u="none" strike="noStrike" cap="none" normalizeH="0" dirty="0">
                <a:ln>
                  <a:noFill/>
                </a:ln>
                <a:solidFill>
                  <a:schemeClr val="bg1"/>
                </a:solidFill>
                <a:effectLst/>
              </a:rPr>
              <a:t> </a:t>
            </a:r>
            <a:r>
              <a:rPr kumimoji="0" lang="x-none" altLang="x-none" sz="1000" b="0" i="0" u="none" strike="noStrike" cap="none" normalizeH="0" baseline="0" dirty="0">
                <a:ln>
                  <a:noFill/>
                </a:ln>
                <a:solidFill>
                  <a:schemeClr val="bg1"/>
                </a:solidFill>
                <a:effectLst/>
              </a:rPr>
              <a:t>= positioned in the outer 2/3 of the thorax based on axial CT image (blue area)</a:t>
            </a:r>
            <a:r>
              <a:rPr kumimoji="0" lang="en-GB" altLang="x-none" sz="1000" b="0" i="0" u="none" strike="noStrike" cap="none" normalizeH="0" baseline="0" dirty="0">
                <a:ln>
                  <a:noFill/>
                </a:ln>
                <a:solidFill>
                  <a:schemeClr val="bg1"/>
                </a:solidFill>
                <a:effectLst/>
              </a:rPr>
              <a:t>;</a:t>
            </a:r>
            <a:r>
              <a:rPr kumimoji="0" lang="en-GB" altLang="x-none" sz="1000" b="0" i="0" u="none" strike="noStrike" cap="none" normalizeH="0" dirty="0">
                <a:ln>
                  <a:noFill/>
                </a:ln>
                <a:solidFill>
                  <a:schemeClr val="bg1"/>
                </a:solidFill>
                <a:effectLst/>
              </a:rPr>
              <a:t> not involving central structures (red area)</a:t>
            </a:r>
            <a:endParaRPr kumimoji="0" lang="x-none" altLang="x-none" sz="1000" b="0" i="0" u="none" strike="noStrike" cap="none" normalizeH="0" baseline="0" dirty="0">
              <a:ln>
                <a:noFill/>
              </a:ln>
              <a:solidFill>
                <a:schemeClr val="bg1"/>
              </a:solidFill>
              <a:effectLst/>
            </a:endParaRPr>
          </a:p>
        </p:txBody>
      </p:sp>
      <p:pic>
        <p:nvPicPr>
          <p:cNvPr id="39"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p:cNvPicPr>
            <a:picLocks noChangeAspect="1"/>
          </p:cNvPicPr>
          <p:nvPr/>
        </p:nvPicPr>
        <p:blipFill rotWithShape="1">
          <a:blip r:embed="rId4">
            <a:extLst>
              <a:ext uri="{28A0092B-C50C-407E-A947-70E740481C1C}">
                <a14:useLocalDpi xmlns:a14="http://schemas.microsoft.com/office/drawing/2010/main" val="0"/>
              </a:ext>
            </a:extLst>
          </a:blip>
          <a:srcRect l="13358" t="23965" r="10481" b="16936"/>
          <a:stretch/>
        </p:blipFill>
        <p:spPr>
          <a:xfrm>
            <a:off x="32198" y="1030088"/>
            <a:ext cx="1988326" cy="1542894"/>
          </a:xfrm>
          <a:prstGeom prst="rect">
            <a:avLst/>
          </a:prstGeom>
        </p:spPr>
      </p:pic>
      <p:pic>
        <p:nvPicPr>
          <p:cNvPr id="40" name="Picture 39"/>
          <p:cNvPicPr>
            <a:picLocks noChangeAspect="1"/>
          </p:cNvPicPr>
          <p:nvPr/>
        </p:nvPicPr>
        <p:blipFill rotWithShape="1">
          <a:blip r:embed="rId4">
            <a:extLst>
              <a:ext uri="{28A0092B-C50C-407E-A947-70E740481C1C}">
                <a14:useLocalDpi xmlns:a14="http://schemas.microsoft.com/office/drawing/2010/main" val="0"/>
              </a:ext>
            </a:extLst>
          </a:blip>
          <a:srcRect l="11705" t="23965" r="10482" b="16936"/>
          <a:stretch/>
        </p:blipFill>
        <p:spPr>
          <a:xfrm>
            <a:off x="2023033" y="1027609"/>
            <a:ext cx="2031439" cy="1542894"/>
          </a:xfrm>
          <a:prstGeom prst="rect">
            <a:avLst/>
          </a:prstGeom>
          <a:ln>
            <a:noFill/>
          </a:ln>
        </p:spPr>
      </p:pic>
      <p:sp>
        <p:nvSpPr>
          <p:cNvPr id="2" name="Oval 1"/>
          <p:cNvSpPr/>
          <p:nvPr/>
        </p:nvSpPr>
        <p:spPr>
          <a:xfrm>
            <a:off x="2162274" y="1205150"/>
            <a:ext cx="1726820" cy="128438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2582428" y="1443921"/>
            <a:ext cx="926237" cy="840668"/>
          </a:xfrm>
          <a:prstGeom prst="ellipse">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15">
            <a:extLst>
              <a:ext uri="{FF2B5EF4-FFF2-40B4-BE49-F238E27FC236}">
                <a16:creationId xmlns:a16="http://schemas.microsoft.com/office/drawing/2014/main" xmlns="" id="{F55DBEFC-B9F7-42D2-8752-80EA55CEF498}"/>
              </a:ext>
            </a:extLst>
          </p:cNvPr>
          <p:cNvSpPr txBox="1">
            <a:spLocks noChangeArrowheads="1"/>
          </p:cNvSpPr>
          <p:nvPr/>
        </p:nvSpPr>
        <p:spPr bwMode="auto">
          <a:xfrm>
            <a:off x="3791461" y="5784557"/>
            <a:ext cx="3008774" cy="513497"/>
          </a:xfrm>
          <a:prstGeom prst="rect">
            <a:avLst/>
          </a:prstGeom>
          <a:solidFill>
            <a:schemeClr val="accent5"/>
          </a:solidFill>
          <a:ln w="12700">
            <a:noFill/>
          </a:ln>
        </p:spPr>
        <p:txBody>
          <a:bodyPr rot="0" vert="horz" wrap="square" lIns="0" tIns="0" rIns="0" bIns="0" anchor="t" anchorCtr="0" upright="1">
            <a:noAutofit/>
          </a:bodyPr>
          <a:lstStyle/>
          <a:p>
            <a:pPr marL="57785">
              <a:lnSpc>
                <a:spcPts val="1210"/>
              </a:lnSpc>
              <a:spcBef>
                <a:spcPts val="245"/>
              </a:spcBef>
              <a:spcAft>
                <a:spcPts val="0"/>
              </a:spcAft>
            </a:pPr>
            <a:endParaRPr lang="en-GB" sz="1100" b="1" dirty="0">
              <a:effectLst/>
              <a:ea typeface="Montserrat-Light" charset="0"/>
              <a:cs typeface="Montserrat-Light" charset="0"/>
            </a:endParaRPr>
          </a:p>
          <a:p>
            <a:pPr marL="57785" algn="ctr">
              <a:lnSpc>
                <a:spcPts val="1210"/>
              </a:lnSpc>
              <a:spcBef>
                <a:spcPts val="245"/>
              </a:spcBef>
              <a:spcAft>
                <a:spcPts val="0"/>
              </a:spcAft>
            </a:pPr>
            <a:r>
              <a:rPr lang="en-GB" sz="1100" b="1" dirty="0">
                <a:effectLst/>
                <a:ea typeface="Montserrat-Light" charset="0"/>
                <a:cs typeface="Montserrat-Light" charset="0"/>
              </a:rPr>
              <a:t>Physiology tests</a:t>
            </a:r>
            <a:r>
              <a:rPr lang="en-US" sz="1100" dirty="0">
                <a:ea typeface="Montserrat-Light" charset="0"/>
                <a:cs typeface="Montserrat-Light" charset="0"/>
              </a:rPr>
              <a:t> </a:t>
            </a:r>
            <a:r>
              <a:rPr lang="en-GB" sz="1100" dirty="0">
                <a:effectLst/>
                <a:ea typeface="Montserrat-Light" charset="0"/>
                <a:cs typeface="Montserrat-Light" charset="0"/>
              </a:rPr>
              <a:t>(request simultaneously)</a:t>
            </a:r>
            <a:endParaRPr lang="en-US" sz="1100" dirty="0">
              <a:effectLst/>
              <a:ea typeface="Montserrat-Light" charset="0"/>
              <a:cs typeface="Montserrat-Light" charset="0"/>
            </a:endParaRPr>
          </a:p>
        </p:txBody>
      </p:sp>
      <p:sp>
        <p:nvSpPr>
          <p:cNvPr id="36" name="Rectangle 37">
            <a:extLst>
              <a:ext uri="{FF2B5EF4-FFF2-40B4-BE49-F238E27FC236}">
                <a16:creationId xmlns:a16="http://schemas.microsoft.com/office/drawing/2014/main" xmlns="" id="{73E6F1F8-3CA8-4B6D-ABEA-EAB9566448A6}"/>
              </a:ext>
            </a:extLst>
          </p:cNvPr>
          <p:cNvSpPr>
            <a:spLocks noChangeArrowheads="1"/>
          </p:cNvSpPr>
          <p:nvPr/>
        </p:nvSpPr>
        <p:spPr bwMode="auto">
          <a:xfrm>
            <a:off x="3791463" y="6479987"/>
            <a:ext cx="3008773" cy="2292935"/>
          </a:xfrm>
          <a:prstGeom prst="rect">
            <a:avLst/>
          </a:prstGeom>
          <a:solidFill>
            <a:schemeClr val="accent5"/>
          </a:solidFill>
          <a:ln>
            <a:noFill/>
          </a:ln>
          <a:effectLst/>
        </p:spPr>
        <p:txBody>
          <a:bodyPr vert="horz" wrap="square" lIns="91440" tIns="45720" rIns="91440" bIns="45720" numCol="1" anchor="ctr" anchorCtr="0" compatLnSpc="1">
            <a:prstTxWarp prst="textNoShape">
              <a:avLst/>
            </a:prstTxWarp>
            <a:spAutoFit/>
          </a:bodyPr>
          <a:lstStyle/>
          <a:p>
            <a:pPr marL="171450" lvl="0" indent="-171450" eaLnBrk="0" fontAlgn="base" hangingPunct="0">
              <a:spcBef>
                <a:spcPct val="0"/>
              </a:spcBef>
              <a:spcAft>
                <a:spcPct val="0"/>
              </a:spcAft>
              <a:buFont typeface="Arial" charset="0"/>
              <a:buChar char="•"/>
            </a:pPr>
            <a:r>
              <a:rPr kumimoji="0" lang="x-none" altLang="x-none" sz="1100" b="0" i="0" u="none" strike="noStrike" cap="none" normalizeH="0" baseline="0">
                <a:ln>
                  <a:noFill/>
                </a:ln>
                <a:effectLst/>
              </a:rPr>
              <a:t>Spirometry </a:t>
            </a:r>
            <a:r>
              <a:rPr lang="en-GB" altLang="x-none" sz="1100" dirty="0" smtClean="0"/>
              <a:t>and</a:t>
            </a:r>
            <a:r>
              <a:rPr kumimoji="0" lang="x-none" altLang="x-none" sz="1100" b="0" i="0" u="none" strike="noStrike" cap="none" normalizeH="0" baseline="0" smtClean="0">
                <a:ln>
                  <a:noFill/>
                </a:ln>
                <a:effectLst/>
              </a:rPr>
              <a:t> </a:t>
            </a:r>
            <a:r>
              <a:rPr kumimoji="0" lang="x-none" altLang="x-none" sz="1100" b="0" i="0" u="none" strike="noStrike" cap="none" normalizeH="0" baseline="0">
                <a:ln>
                  <a:noFill/>
                </a:ln>
                <a:effectLst/>
              </a:rPr>
              <a:t>transfer </a:t>
            </a:r>
            <a:r>
              <a:rPr kumimoji="0" lang="x-none" altLang="x-none" sz="1100" b="0" i="0" u="none" strike="noStrike" cap="none" normalizeH="0" baseline="0" smtClean="0">
                <a:ln>
                  <a:noFill/>
                </a:ln>
                <a:effectLst/>
              </a:rPr>
              <a:t>factor</a:t>
            </a:r>
            <a:endParaRPr kumimoji="0" lang="x-none" altLang="x-none" sz="1100" b="0" i="0" u="none" strike="noStrike" cap="none" normalizeH="0" baseline="0" dirty="0">
              <a:ln>
                <a:noFill/>
              </a:ln>
              <a:effectLst/>
            </a:endParaRP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en-GB" altLang="x-none" sz="1100" b="0" i="0" u="none" strike="noStrike" cap="none" normalizeH="0" baseline="0" dirty="0">
                <a:ln>
                  <a:noFill/>
                </a:ln>
                <a:effectLst/>
              </a:rPr>
              <a:t>Consider one or more of: </a:t>
            </a:r>
            <a:r>
              <a:rPr kumimoji="0" lang="x-none" altLang="x-none" sz="1100" b="0" i="0" u="none" strike="noStrike" cap="none" normalizeH="0" baseline="0" dirty="0">
                <a:ln>
                  <a:noFill/>
                </a:ln>
                <a:effectLst/>
              </a:rPr>
              <a:t>Shuttle walk</a:t>
            </a:r>
            <a:r>
              <a:rPr kumimoji="0" lang="en-GB" altLang="x-none" sz="1100" b="0" i="0" u="none" strike="noStrike" cap="none" normalizeH="0" baseline="0" dirty="0">
                <a:ln>
                  <a:noFill/>
                </a:ln>
                <a:effectLst/>
              </a:rPr>
              <a:t>*, or CPEX*</a:t>
            </a: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lang="en-GB" altLang="x-none" sz="1100" dirty="0"/>
              <a:t>ECG</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lang="en-GB" altLang="x-none" sz="1100" dirty="0"/>
              <a:t>Consider perfusion scan if pneumonectomy</a:t>
            </a:r>
            <a:endParaRPr kumimoji="0" lang="en-GB" altLang="x-none" sz="1100" b="1"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100" b="1" i="0" u="none" strike="noStrike" cap="none" normalizeH="0" baseline="0" dirty="0">
                <a:ln>
                  <a:noFill/>
                </a:ln>
                <a:effectLst/>
              </a:rPr>
              <a:t>Request echocardiogram if</a:t>
            </a:r>
            <a:r>
              <a:rPr kumimoji="0" lang="en-GB" altLang="x-none" sz="1100" b="1" i="0" u="none" strike="noStrike" cap="none" normalizeH="0" baseline="0" dirty="0">
                <a:ln>
                  <a:noFill/>
                </a:ln>
                <a:effectLst/>
              </a:rPr>
              <a:t>*</a:t>
            </a:r>
            <a:r>
              <a:rPr kumimoji="0" lang="x-none" altLang="x-none" sz="1100" b="1" i="0" u="none" strike="noStrike" cap="none" normalizeH="0" baseline="0" dirty="0">
                <a:ln>
                  <a:noFill/>
                </a:ln>
                <a:effectLst/>
              </a:rPr>
              <a:t>:</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b="0" i="0" u="none" strike="noStrike" cap="none" normalizeH="0" baseline="0" dirty="0">
                <a:ln>
                  <a:noFill/>
                </a:ln>
                <a:effectLst/>
              </a:rPr>
              <a:t>Heart murmur</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b="0" i="0" u="none" strike="noStrike" cap="none" normalizeH="0" baseline="0" dirty="0">
                <a:ln>
                  <a:noFill/>
                </a:ln>
                <a:effectLst/>
              </a:rPr>
              <a:t>Abnormal ECG</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b="0" i="0" u="none" strike="noStrike" cap="none" normalizeH="0" baseline="0" dirty="0">
                <a:ln>
                  <a:noFill/>
                </a:ln>
                <a:effectLst/>
              </a:rPr>
              <a:t>Known ischaemic heart disease / valvular disease</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b="0" i="0" u="none" strike="noStrike" cap="none" normalizeH="0" baseline="0" dirty="0">
                <a:ln>
                  <a:noFill/>
                </a:ln>
                <a:effectLst/>
              </a:rPr>
              <a:t>Possibility of pneumonectomy</a:t>
            </a:r>
            <a:endParaRPr lang="en-GB" altLang="x-none" sz="11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x-none" sz="1100" b="0" i="0" u="none" strike="noStrike" cap="none" normalizeH="0" baseline="0" dirty="0">
                <a:ln>
                  <a:noFill/>
                </a:ln>
                <a:effectLst/>
              </a:rPr>
              <a:t>Assessment by a cardiologist may be required</a:t>
            </a:r>
          </a:p>
          <a:p>
            <a:pPr marL="0" marR="0" lvl="0" indent="0" algn="l" defTabSz="914400" rtl="0" eaLnBrk="0" fontAlgn="base" latinLnBrk="0" hangingPunct="0">
              <a:lnSpc>
                <a:spcPct val="100000"/>
              </a:lnSpc>
              <a:spcBef>
                <a:spcPct val="0"/>
              </a:spcBef>
              <a:spcAft>
                <a:spcPct val="0"/>
              </a:spcAft>
              <a:buClrTx/>
              <a:buSzTx/>
              <a:buFontTx/>
              <a:buNone/>
              <a:tabLst/>
            </a:pPr>
            <a:r>
              <a:rPr lang="en-GB" altLang="x-none" sz="1100" dirty="0"/>
              <a:t>*May be omitted if surgery not an option</a:t>
            </a:r>
          </a:p>
        </p:txBody>
      </p:sp>
      <p:sp>
        <p:nvSpPr>
          <p:cNvPr id="28" name="Rectangle 37">
            <a:extLst>
              <a:ext uri="{FF2B5EF4-FFF2-40B4-BE49-F238E27FC236}">
                <a16:creationId xmlns:a16="http://schemas.microsoft.com/office/drawing/2014/main" xmlns="" id="{BD03B80B-C839-4AAC-A63C-3813616AFCE3}"/>
              </a:ext>
            </a:extLst>
          </p:cNvPr>
          <p:cNvSpPr>
            <a:spLocks noChangeArrowheads="1"/>
          </p:cNvSpPr>
          <p:nvPr/>
        </p:nvSpPr>
        <p:spPr bwMode="auto">
          <a:xfrm>
            <a:off x="3762405" y="6264977"/>
            <a:ext cx="3025733" cy="269068"/>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Fitness</a:t>
            </a:r>
            <a:r>
              <a:rPr kumimoji="0" lang="en-GB" altLang="x-none" sz="1100" b="1" i="0" u="none" strike="noStrike" cap="none" normalizeH="0" dirty="0">
                <a:ln>
                  <a:noFill/>
                </a:ln>
                <a:solidFill>
                  <a:schemeClr val="bg1"/>
                </a:solidFill>
                <a:effectLst/>
              </a:rPr>
              <a:t> assessment:</a:t>
            </a:r>
            <a:endParaRPr kumimoji="0" lang="en-GB" altLang="x-none" sz="1100" b="1" i="0" u="none" strike="noStrike" cap="none" normalizeH="0" baseline="0" dirty="0">
              <a:ln>
                <a:noFill/>
              </a:ln>
              <a:solidFill>
                <a:schemeClr val="bg1"/>
              </a:solidFill>
              <a:effectLst/>
            </a:endParaRPr>
          </a:p>
        </p:txBody>
      </p:sp>
      <p:sp>
        <p:nvSpPr>
          <p:cNvPr id="33" name="Text Box 115">
            <a:extLst>
              <a:ext uri="{FF2B5EF4-FFF2-40B4-BE49-F238E27FC236}">
                <a16:creationId xmlns:a16="http://schemas.microsoft.com/office/drawing/2014/main" xmlns="" id="{781BA301-277F-4954-8AE3-7EED6BC6FDB9}"/>
              </a:ext>
            </a:extLst>
          </p:cNvPr>
          <p:cNvSpPr txBox="1">
            <a:spLocks noChangeArrowheads="1"/>
          </p:cNvSpPr>
          <p:nvPr/>
        </p:nvSpPr>
        <p:spPr bwMode="auto">
          <a:xfrm>
            <a:off x="53343" y="5784557"/>
            <a:ext cx="3738120" cy="480420"/>
          </a:xfrm>
          <a:prstGeom prst="rect">
            <a:avLst/>
          </a:prstGeom>
          <a:solidFill>
            <a:schemeClr val="accent5"/>
          </a:solidFill>
          <a:ln w="12700">
            <a:noFill/>
          </a:ln>
        </p:spPr>
        <p:txBody>
          <a:bodyPr rot="0" vert="horz" wrap="square" lIns="0" tIns="0" rIns="0" bIns="0" anchor="t" anchorCtr="0" upright="1">
            <a:noAutofit/>
          </a:bodyPr>
          <a:lstStyle/>
          <a:p>
            <a:pPr lvl="0" eaLnBrk="0" fontAlgn="base" hangingPunct="0">
              <a:spcBef>
                <a:spcPct val="0"/>
              </a:spcBef>
              <a:spcAft>
                <a:spcPct val="0"/>
              </a:spcAft>
            </a:pPr>
            <a:endParaRPr kumimoji="0" lang="en-GB" altLang="x-none" sz="1100" b="1" i="0" u="none" strike="noStrike" cap="none" normalizeH="0" baseline="0" dirty="0">
              <a:ln>
                <a:noFill/>
              </a:ln>
              <a:solidFill>
                <a:schemeClr val="tx1"/>
              </a:solidFill>
              <a:effectLst/>
              <a:ea typeface="Montserrat" charset="0"/>
              <a:cs typeface="Montserrat" charset="0"/>
            </a:endParaRPr>
          </a:p>
          <a:p>
            <a:pPr lvl="0" algn="ctr" eaLnBrk="0" fontAlgn="base" hangingPunct="0">
              <a:spcBef>
                <a:spcPct val="0"/>
              </a:spcBef>
              <a:spcAft>
                <a:spcPct val="0"/>
              </a:spcAft>
            </a:pPr>
            <a:r>
              <a:rPr kumimoji="0" lang="x-none" altLang="x-none" sz="1100" b="1" i="0" u="none" strike="noStrike" cap="none" normalizeH="0" baseline="0" dirty="0">
                <a:ln>
                  <a:noFill/>
                </a:ln>
                <a:solidFill>
                  <a:schemeClr val="tx1"/>
                </a:solidFill>
                <a:effectLst/>
                <a:ea typeface="Montserrat" charset="0"/>
                <a:cs typeface="Montserrat" charset="0"/>
              </a:rPr>
              <a:t>Diagnostic </a:t>
            </a:r>
            <a:r>
              <a:rPr kumimoji="0" lang="en-GB" altLang="x-none" sz="1100" b="1" i="0" u="none" strike="noStrike" cap="none" normalizeH="0" baseline="0" dirty="0">
                <a:ln>
                  <a:noFill/>
                </a:ln>
                <a:solidFill>
                  <a:schemeClr val="tx1"/>
                </a:solidFill>
                <a:effectLst/>
                <a:ea typeface="Montserrat" charset="0"/>
                <a:cs typeface="Montserrat" charset="0"/>
              </a:rPr>
              <a:t>and staging t</a:t>
            </a:r>
            <a:r>
              <a:rPr kumimoji="0" lang="x-none" altLang="x-none" sz="1100" b="1" i="0" u="none" strike="noStrike" cap="none" normalizeH="0" baseline="0" dirty="0">
                <a:ln>
                  <a:noFill/>
                </a:ln>
                <a:solidFill>
                  <a:schemeClr val="tx1"/>
                </a:solidFill>
                <a:effectLst/>
                <a:ea typeface="Montserrat" charset="0"/>
                <a:cs typeface="Montserrat" charset="0"/>
              </a:rPr>
              <a:t>ests </a:t>
            </a:r>
          </a:p>
        </p:txBody>
      </p:sp>
      <p:sp>
        <p:nvSpPr>
          <p:cNvPr id="34" name="Rectangle 34">
            <a:extLst>
              <a:ext uri="{FF2B5EF4-FFF2-40B4-BE49-F238E27FC236}">
                <a16:creationId xmlns:a16="http://schemas.microsoft.com/office/drawing/2014/main" xmlns="" id="{8B5F1623-1BBF-42C4-9728-54FA4976D036}"/>
              </a:ext>
            </a:extLst>
          </p:cNvPr>
          <p:cNvSpPr>
            <a:spLocks noChangeArrowheads="1"/>
          </p:cNvSpPr>
          <p:nvPr/>
        </p:nvSpPr>
        <p:spPr bwMode="auto">
          <a:xfrm>
            <a:off x="53343" y="6526153"/>
            <a:ext cx="3737477" cy="2246769"/>
          </a:xfrm>
          <a:prstGeom prst="rect">
            <a:avLst/>
          </a:prstGeom>
          <a:solidFill>
            <a:schemeClr val="accent5"/>
          </a:solidFill>
          <a:ln>
            <a:noFill/>
          </a:ln>
          <a:effectLst/>
        </p:spPr>
        <p:txBody>
          <a:bodyPr vert="horz" wrap="square" lIns="131721" tIns="45720" rIns="91440" bIns="0" numCol="1" anchor="ctr" anchorCtr="0" compatLnSpc="1">
            <a:prstTxWarp prst="textNoShape">
              <a:avLst/>
            </a:prstTxWarp>
            <a:spAutoFit/>
          </a:bodyPr>
          <a:lstStyle/>
          <a:p>
            <a:pPr marL="171450" lvl="0" indent="-171450" eaLnBrk="0" fontAlgn="base" hangingPunct="0">
              <a:spcBef>
                <a:spcPct val="0"/>
              </a:spcBef>
              <a:spcAft>
                <a:spcPct val="0"/>
              </a:spcAft>
              <a:buFont typeface="Arial" charset="0"/>
              <a:buChar char="•"/>
            </a:pPr>
            <a:r>
              <a:rPr lang="x-none" altLang="x-none" sz="1100" b="1" dirty="0"/>
              <a:t>PET-CT</a:t>
            </a:r>
            <a:r>
              <a:rPr lang="x-none" altLang="x-none" sz="1100" dirty="0"/>
              <a:t> </a:t>
            </a:r>
            <a:r>
              <a:rPr kumimoji="0" lang="en-GB" altLang="x-none" sz="1100" b="0" i="0" u="none" strike="noStrike" cap="none" normalizeH="0" baseline="0" dirty="0">
                <a:ln>
                  <a:noFill/>
                </a:ln>
                <a:effectLst/>
              </a:rPr>
              <a:t>(complete within 5 days); pre-book primary</a:t>
            </a:r>
            <a:r>
              <a:rPr kumimoji="0" lang="en-GB" altLang="x-none" sz="1100" b="0" i="0" u="none" strike="noStrike" cap="none" normalizeH="0" dirty="0">
                <a:ln>
                  <a:noFill/>
                </a:ln>
                <a:effectLst/>
              </a:rPr>
              <a:t> tumour biopsy. Review PET-CT </a:t>
            </a:r>
            <a:r>
              <a:rPr kumimoji="0" lang="en-GB" altLang="x-none" sz="1100" b="1" i="0" u="none" strike="noStrike" cap="none" normalizeH="0" dirty="0">
                <a:ln>
                  <a:noFill/>
                </a:ln>
                <a:effectLst/>
              </a:rPr>
              <a:t>avoiding full MDT discussion </a:t>
            </a:r>
            <a:r>
              <a:rPr kumimoji="0" lang="en-GB" altLang="x-none" sz="1100" b="0" i="0" u="none" strike="noStrike" cap="none" normalizeH="0" dirty="0">
                <a:ln>
                  <a:noFill/>
                </a:ln>
                <a:effectLst/>
              </a:rPr>
              <a:t>and </a:t>
            </a:r>
            <a:r>
              <a:rPr kumimoji="0" lang="en-GB" altLang="x-none" sz="1100" b="0" i="0" u="none" strike="noStrike" cap="none" normalizeH="0" baseline="0" dirty="0">
                <a:ln>
                  <a:noFill/>
                </a:ln>
                <a:effectLst/>
              </a:rPr>
              <a:t>if clear of</a:t>
            </a:r>
            <a:r>
              <a:rPr kumimoji="0" lang="en-GB" altLang="x-none" sz="1100" b="0" i="0" u="none" strike="noStrike" cap="none" normalizeH="0" dirty="0">
                <a:ln>
                  <a:noFill/>
                </a:ln>
                <a:effectLst/>
              </a:rPr>
              <a:t> nodal or distant metastases, proceed with biopsy. Where PET-CT </a:t>
            </a:r>
            <a:r>
              <a:rPr kumimoji="0" lang="x-none" altLang="x-none" sz="1100" b="0" i="0" u="none" strike="noStrike" cap="none" normalizeH="0" baseline="0" dirty="0">
                <a:ln>
                  <a:noFill/>
                </a:ln>
                <a:effectLst/>
              </a:rPr>
              <a:t>upstages the tumour</a:t>
            </a:r>
            <a:r>
              <a:rPr kumimoji="0" lang="en-GB" altLang="x-none" sz="1100" b="0" i="0" u="none" strike="noStrike" cap="none" normalizeH="0" baseline="0" dirty="0">
                <a:ln>
                  <a:noFill/>
                </a:ln>
                <a:effectLst/>
              </a:rPr>
              <a:t>,</a:t>
            </a:r>
            <a:r>
              <a:rPr kumimoji="0" lang="x-none" altLang="x-none" sz="1100" b="0" i="0" u="none" strike="noStrike" cap="none" normalizeH="0" baseline="0" dirty="0">
                <a:ln>
                  <a:noFill/>
                </a:ln>
                <a:effectLst/>
              </a:rPr>
              <a:t> </a:t>
            </a:r>
            <a:r>
              <a:rPr kumimoji="0" lang="en-GB" altLang="x-none" sz="1100" b="0" i="0" u="none" strike="noStrike" cap="none" normalizeH="0" baseline="0" dirty="0">
                <a:ln>
                  <a:noFill/>
                </a:ln>
                <a:effectLst/>
              </a:rPr>
              <a:t>to</a:t>
            </a:r>
            <a:r>
              <a:rPr lang="en-GB" altLang="x-none" sz="1100" dirty="0"/>
              <a:t>: </a:t>
            </a:r>
            <a:r>
              <a:rPr kumimoji="0" lang="x-none" altLang="x-none" sz="1100" b="0" i="0" u="none" strike="noStrike" cap="none" normalizeH="0" baseline="0" dirty="0">
                <a:ln>
                  <a:noFill/>
                </a:ln>
                <a:effectLst/>
              </a:rPr>
              <a:t>N1</a:t>
            </a:r>
            <a:r>
              <a:rPr kumimoji="0" lang="en-GB" altLang="x-none" sz="1100" b="0" i="0" u="none" strike="noStrike" cap="none" normalizeH="0" baseline="0" dirty="0">
                <a:ln>
                  <a:noFill/>
                </a:ln>
                <a:effectLst/>
              </a:rPr>
              <a:t>-3</a:t>
            </a:r>
            <a:r>
              <a:rPr kumimoji="0" lang="x-none" altLang="x-none" sz="1100" b="0" i="0" u="none" strike="noStrike" cap="none" normalizeH="0" baseline="0" dirty="0">
                <a:ln>
                  <a:noFill/>
                </a:ln>
                <a:effectLst/>
              </a:rPr>
              <a:t> M0 </a:t>
            </a:r>
            <a:r>
              <a:rPr kumimoji="0" lang="en-GB" altLang="x-none" sz="1100" b="0" i="0" u="none" strike="noStrike" cap="none" normalizeH="0" baseline="0" dirty="0">
                <a:ln>
                  <a:noFill/>
                </a:ln>
                <a:effectLst/>
              </a:rPr>
              <a:t> see</a:t>
            </a:r>
            <a:r>
              <a:rPr kumimoji="0" lang="x-none" altLang="x-none" sz="1100" b="0" i="0" u="none" strike="noStrike" cap="none" normalizeH="0" baseline="0" dirty="0">
                <a:ln>
                  <a:noFill/>
                </a:ln>
                <a:effectLst/>
              </a:rPr>
              <a:t> </a:t>
            </a:r>
            <a:r>
              <a:rPr kumimoji="0" lang="en-GB" altLang="x-none" sz="1100" b="0" i="0" u="none" strike="noStrike" cap="none" normalizeH="0" baseline="0" dirty="0" smtClean="0">
                <a:ln>
                  <a:noFill/>
                </a:ln>
                <a:effectLst/>
              </a:rPr>
              <a:t>DSOC</a:t>
            </a:r>
            <a:r>
              <a:rPr kumimoji="0" lang="x-none" altLang="x-none" sz="1100" b="0" i="0" u="none" strike="noStrike" cap="none" normalizeH="0" baseline="0" dirty="0" smtClean="0">
                <a:ln>
                  <a:noFill/>
                </a:ln>
                <a:effectLst/>
              </a:rPr>
              <a:t> </a:t>
            </a:r>
            <a:r>
              <a:rPr kumimoji="0" lang="x-none" altLang="x-none" sz="1100" b="0" i="0" u="none" strike="noStrike" cap="none" normalizeH="0" baseline="0" dirty="0">
                <a:ln>
                  <a:noFill/>
                </a:ln>
                <a:effectLst/>
              </a:rPr>
              <a:t>2</a:t>
            </a:r>
            <a:r>
              <a:rPr kumimoji="0" lang="en-GB" altLang="x-none" sz="1100" b="0" i="0" u="none" strike="noStrike" cap="none" normalizeH="0" baseline="0" dirty="0">
                <a:ln>
                  <a:noFill/>
                </a:ln>
                <a:effectLst/>
              </a:rPr>
              <a:t>;</a:t>
            </a:r>
            <a:r>
              <a:rPr kumimoji="0" lang="x-none" altLang="x-none" sz="1100" b="0" i="0" u="none" strike="noStrike" cap="none" normalizeH="0" baseline="0" dirty="0">
                <a:ln>
                  <a:noFill/>
                </a:ln>
                <a:effectLst/>
              </a:rPr>
              <a:t> N0-3 M1 </a:t>
            </a:r>
            <a:r>
              <a:rPr kumimoji="0" lang="en-GB" altLang="x-none" sz="1100" b="0" i="0" u="none" strike="noStrike" cap="none" normalizeH="0" baseline="0" dirty="0">
                <a:ln>
                  <a:noFill/>
                </a:ln>
                <a:effectLst/>
              </a:rPr>
              <a:t>see</a:t>
            </a:r>
            <a:r>
              <a:rPr kumimoji="0" lang="x-none" altLang="x-none" sz="1100" b="0" i="0" u="none" strike="noStrike" cap="none" normalizeH="0" baseline="0" dirty="0">
                <a:ln>
                  <a:noFill/>
                </a:ln>
                <a:effectLst/>
              </a:rPr>
              <a:t> </a:t>
            </a:r>
            <a:r>
              <a:rPr kumimoji="0" lang="en-GB" altLang="x-none" sz="1100" b="0" i="0" u="none" strike="noStrike" cap="none" normalizeH="0" baseline="0" dirty="0" smtClean="0">
                <a:ln>
                  <a:noFill/>
                </a:ln>
                <a:effectLst/>
              </a:rPr>
              <a:t>D</a:t>
            </a:r>
            <a:r>
              <a:rPr lang="en-GB" altLang="x-none" sz="1100" dirty="0" smtClean="0"/>
              <a:t>SOC</a:t>
            </a:r>
            <a:r>
              <a:rPr kumimoji="0" lang="x-none" altLang="x-none" sz="1100" b="0" i="0" u="none" strike="noStrike" cap="none" normalizeH="0" baseline="0" dirty="0" smtClean="0">
                <a:ln>
                  <a:noFill/>
                </a:ln>
                <a:effectLst/>
              </a:rPr>
              <a:t> </a:t>
            </a:r>
            <a:r>
              <a:rPr kumimoji="0" lang="en-GB" altLang="x-none" sz="1100" b="0" i="0" u="none" strike="noStrike" cap="none" normalizeH="0" baseline="0" dirty="0" smtClean="0">
                <a:ln>
                  <a:noFill/>
                </a:ln>
                <a:effectLst/>
              </a:rPr>
              <a:t>4</a:t>
            </a:r>
            <a:endParaRPr kumimoji="0" lang="en-GB" altLang="x-none" sz="1100" b="0" i="0" u="none" strike="noStrike" cap="none" normalizeH="0" baseline="0" dirty="0">
              <a:ln>
                <a:noFill/>
              </a:ln>
              <a:effectLst/>
            </a:endParaRP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b="1" i="0" u="none" strike="noStrike" cap="none" normalizeH="0" baseline="0" dirty="0">
                <a:ln>
                  <a:noFill/>
                </a:ln>
                <a:effectLst/>
              </a:rPr>
              <a:t>Percutaneous image-guided biopsy</a:t>
            </a:r>
            <a:r>
              <a:rPr kumimoji="0" lang="x-none" altLang="x-none" sz="1100" b="0" i="0" u="none" strike="noStrike" cap="none" normalizeH="0" baseline="0" dirty="0">
                <a:ln>
                  <a:noFill/>
                </a:ln>
                <a:effectLst/>
              </a:rPr>
              <a:t> OR bronchoscopic guided biopsy (Fluoroscopy, radial EBUS, navigational bronchoscopy)</a:t>
            </a:r>
            <a:r>
              <a:rPr kumimoji="0" lang="en-GB" altLang="x-none" sz="1100" b="0" i="0" u="none" strike="noStrike" cap="none" normalizeH="0" baseline="0" dirty="0">
                <a:ln>
                  <a:noFill/>
                </a:ln>
                <a:effectLst/>
              </a:rPr>
              <a:t> </a:t>
            </a: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u="none" strike="noStrike" cap="none" normalizeH="0" baseline="0" dirty="0">
                <a:ln>
                  <a:noFill/>
                </a:ln>
                <a:effectLst/>
              </a:rPr>
              <a:t>Some MDTs may consider it appropriate to </a:t>
            </a:r>
            <a:r>
              <a:rPr kumimoji="0" lang="en-GB" altLang="x-none" sz="1100" u="none" strike="noStrike" cap="none" normalizeH="0" baseline="0" dirty="0">
                <a:ln>
                  <a:noFill/>
                </a:ln>
                <a:effectLst/>
              </a:rPr>
              <a:t>offer </a:t>
            </a:r>
            <a:r>
              <a:rPr kumimoji="0" lang="x-none" altLang="x-none" sz="1100" u="none" strike="noStrike" cap="none" normalizeH="0" baseline="0" dirty="0">
                <a:ln>
                  <a:noFill/>
                </a:ln>
                <a:effectLst/>
              </a:rPr>
              <a:t>treatment without a biopsy if there is no upstaging on PET and the probability of malignancy is sufficiently </a:t>
            </a:r>
            <a:r>
              <a:rPr kumimoji="0" lang="x-none" altLang="x-none" sz="1100" u="none" strike="noStrike" cap="none" normalizeH="0" baseline="0" dirty="0" smtClean="0">
                <a:ln>
                  <a:noFill/>
                </a:ln>
                <a:effectLst/>
              </a:rPr>
              <a:t>high</a:t>
            </a:r>
            <a:endParaRPr kumimoji="0" lang="en-GB" altLang="x-none" sz="1100" u="none" strike="noStrike" cap="none" normalizeH="0" baseline="0" dirty="0">
              <a:ln>
                <a:noFill/>
              </a:ln>
              <a:effectLst/>
            </a:endParaRPr>
          </a:p>
          <a:p>
            <a:pPr marL="171450" lvl="0" indent="-171450" eaLnBrk="0" fontAlgn="base" hangingPunct="0">
              <a:spcBef>
                <a:spcPct val="0"/>
              </a:spcBef>
              <a:spcAft>
                <a:spcPct val="0"/>
              </a:spcAft>
              <a:buFont typeface="Arial" charset="0"/>
              <a:buChar char="•"/>
            </a:pPr>
            <a:endParaRPr lang="en-GB" altLang="x-none" sz="1100" dirty="0"/>
          </a:p>
          <a:p>
            <a:pPr marL="171450" lvl="0" indent="-171450" eaLnBrk="0" fontAlgn="base" hangingPunct="0">
              <a:spcBef>
                <a:spcPct val="0"/>
              </a:spcBef>
              <a:spcAft>
                <a:spcPct val="0"/>
              </a:spcAft>
              <a:buFont typeface="Arial" charset="0"/>
              <a:buChar char="•"/>
            </a:pPr>
            <a:r>
              <a:rPr lang="en-GB" altLang="x-none" sz="1100" dirty="0"/>
              <a:t>Consider alerting surgical or radiotherapy service early.</a:t>
            </a:r>
          </a:p>
        </p:txBody>
      </p:sp>
    </p:spTree>
    <p:extLst>
      <p:ext uri="{BB962C8B-B14F-4D97-AF65-F5344CB8AC3E}">
        <p14:creationId xmlns:p14="http://schemas.microsoft.com/office/powerpoint/2010/main" val="1150990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940902" y="0"/>
            <a:ext cx="5028050" cy="549929"/>
          </a:xfrm>
          <a:prstGeom prst="rect">
            <a:avLst/>
          </a:prstGeom>
          <a:solidFill>
            <a:srgbClr val="92D050"/>
          </a:solidFill>
          <a:ln>
            <a:noFill/>
          </a:ln>
        </p:spPr>
        <p:txBody>
          <a:bodyPr rot="0" vert="horz" wrap="square" lIns="91440" tIns="45720" rIns="91440" bIns="45720" anchor="ctr" anchorCtr="1" upright="1">
            <a:noAutofit/>
          </a:bodyPr>
          <a:lstStyle/>
          <a:p>
            <a:pPr algn="ctr"/>
            <a:r>
              <a:rPr lang="en-GB" sz="1600" dirty="0">
                <a:solidFill>
                  <a:schemeClr val="bg1"/>
                </a:solidFill>
              </a:rPr>
              <a:t>Lesion with </a:t>
            </a:r>
            <a:r>
              <a:rPr lang="en-GB" sz="1600" dirty="0" smtClean="0">
                <a:solidFill>
                  <a:schemeClr val="bg1"/>
                </a:solidFill>
              </a:rPr>
              <a:t>mediastinal / hilar </a:t>
            </a:r>
            <a:r>
              <a:rPr lang="en-GB" sz="1600" dirty="0">
                <a:solidFill>
                  <a:schemeClr val="bg1"/>
                </a:solidFill>
              </a:rPr>
              <a:t>lymphadenopathy without distant metastases</a:t>
            </a:r>
            <a:r>
              <a:rPr lang="en-US" sz="1600" dirty="0">
                <a:solidFill>
                  <a:schemeClr val="bg1"/>
                </a:solidFill>
                <a:effectLst/>
              </a:rPr>
              <a:t> </a:t>
            </a:r>
            <a:r>
              <a:rPr lang="en-GB" sz="1600" dirty="0">
                <a:solidFill>
                  <a:schemeClr val="bg1"/>
                </a:solidFill>
              </a:rPr>
              <a:t>on staging CT</a:t>
            </a:r>
            <a:endParaRPr lang="en-US" sz="1600" dirty="0">
              <a:solidFill>
                <a:schemeClr val="bg1"/>
              </a:solidFill>
            </a:endParaRPr>
          </a:p>
        </p:txBody>
      </p:sp>
      <p:sp>
        <p:nvSpPr>
          <p:cNvPr id="6" name="Rectangle 5"/>
          <p:cNvSpPr>
            <a:spLocks noChangeArrowheads="1"/>
          </p:cNvSpPr>
          <p:nvPr/>
        </p:nvSpPr>
        <p:spPr bwMode="auto">
          <a:xfrm>
            <a:off x="39365" y="2992065"/>
            <a:ext cx="6660619" cy="1117244"/>
          </a:xfrm>
          <a:prstGeom prst="rect">
            <a:avLst/>
          </a:prstGeom>
          <a:solidFill>
            <a:schemeClr val="bg1"/>
          </a:solidFill>
          <a:ln>
            <a:noFill/>
          </a:ln>
        </p:spPr>
        <p:txBody>
          <a:bodyPr rot="0" vert="horz" wrap="square" lIns="91440" tIns="45720" rIns="91440" bIns="45720" anchor="t" anchorCtr="0" upright="1">
            <a:noAutofit/>
          </a:bodyPr>
          <a:lstStyle/>
          <a:p>
            <a:endParaRPr lang="en-US" sz="1100" dirty="0"/>
          </a:p>
        </p:txBody>
      </p:sp>
      <p:sp>
        <p:nvSpPr>
          <p:cNvPr id="26" name="Rectangle 29"/>
          <p:cNvSpPr>
            <a:spLocks noChangeArrowheads="1"/>
          </p:cNvSpPr>
          <p:nvPr/>
        </p:nvSpPr>
        <p:spPr bwMode="auto">
          <a:xfrm>
            <a:off x="51678" y="4764360"/>
            <a:ext cx="6724630" cy="755631"/>
          </a:xfrm>
          <a:prstGeom prst="rect">
            <a:avLst/>
          </a:prstGeom>
          <a:solidFill>
            <a:schemeClr val="tx2"/>
          </a:solidFill>
          <a:ln>
            <a:noFill/>
          </a:ln>
          <a:effectLst/>
        </p:spPr>
        <p:txBody>
          <a:bodyPr vert="horz" wrap="square" lIns="65067" tIns="77763" rIns="91440" bIns="0" numCol="1" anchor="b"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x-none" altLang="x-none" sz="1100" b="1" i="0" u="none" strike="noStrike" cap="none" normalizeH="0" baseline="0" dirty="0">
                <a:ln>
                  <a:noFill/>
                </a:ln>
                <a:solidFill>
                  <a:schemeClr val="bg1"/>
                </a:solidFill>
                <a:effectLst/>
              </a:rPr>
              <a:t>Commence prehabilitation </a:t>
            </a:r>
            <a:r>
              <a:rPr lang="en-GB" altLang="x-none" sz="1100" b="1" dirty="0">
                <a:solidFill>
                  <a:schemeClr val="bg1"/>
                </a:solidFill>
              </a:rPr>
              <a:t>/ </a:t>
            </a:r>
            <a:r>
              <a:rPr kumimoji="0" lang="x-none" altLang="x-none" sz="1100" b="1" i="0" u="none" strike="noStrike" cap="none" normalizeH="0" baseline="0" dirty="0">
                <a:ln>
                  <a:noFill/>
                </a:ln>
                <a:solidFill>
                  <a:schemeClr val="bg1"/>
                </a:solidFill>
                <a:effectLst/>
              </a:rPr>
              <a:t>optimisation</a:t>
            </a:r>
            <a:r>
              <a:rPr kumimoji="0" lang="en-GB" altLang="x-none" sz="1100" b="1" i="0" u="none" strike="noStrike" cap="none" normalizeH="0" baseline="0" dirty="0">
                <a:ln>
                  <a:noFill/>
                </a:ln>
                <a:solidFill>
                  <a:schemeClr val="bg1"/>
                </a:solidFill>
                <a:effectLst/>
              </a:rPr>
              <a:t> at </a:t>
            </a:r>
            <a:r>
              <a:rPr kumimoji="0" lang="x-none" altLang="x-none" sz="1100" b="1" i="0" u="none" strike="noStrike" cap="none" normalizeH="0" baseline="0" dirty="0">
                <a:ln>
                  <a:noFill/>
                </a:ln>
                <a:solidFill>
                  <a:schemeClr val="bg1"/>
                </a:solidFill>
                <a:effectLst/>
              </a:rPr>
              <a:t>first assessment – Ensure the pillars of prehabilitation are covered:</a:t>
            </a:r>
            <a:endParaRPr kumimoji="0" lang="en-GB" altLang="x-none" sz="1100" b="1" i="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x-none" sz="1100" b="1" dirty="0">
                <a:solidFill>
                  <a:schemeClr val="bg1"/>
                </a:solidFill>
              </a:rPr>
              <a:t>Offer smoking cessation                       Encourage physical activity                     Prevent and manage malnutrition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x-none" sz="1100" b="1" i="0" u="none" strike="noStrike" cap="none" normalizeH="0" baseline="0" dirty="0">
              <a:ln>
                <a:noFill/>
              </a:ln>
              <a:solidFill>
                <a:schemeClr val="bg1"/>
              </a:solidFill>
              <a:effectLst/>
            </a:endParaRPr>
          </a:p>
          <a:p>
            <a:pPr lvl="0" algn="ctr" eaLnBrk="0" fontAlgn="base" hangingPunct="0">
              <a:spcBef>
                <a:spcPct val="0"/>
              </a:spcBef>
              <a:spcAft>
                <a:spcPct val="0"/>
              </a:spcAft>
            </a:pPr>
            <a:r>
              <a:rPr lang="en-GB" altLang="x-none" sz="1100" b="1" dirty="0">
                <a:solidFill>
                  <a:schemeClr val="bg1"/>
                </a:solidFill>
              </a:rPr>
              <a:t>Refer to Lung Cancer Nurse Specialist                                                                       Consider participation in research </a:t>
            </a:r>
            <a:endParaRPr lang="x-none" altLang="x-none" sz="1100" dirty="0">
              <a:solidFill>
                <a:schemeClr val="bg1"/>
              </a:solidFill>
            </a:endParaRPr>
          </a:p>
        </p:txBody>
      </p:sp>
      <p:sp>
        <p:nvSpPr>
          <p:cNvPr id="30" name="Rectangle 36"/>
          <p:cNvSpPr>
            <a:spLocks noChangeArrowheads="1"/>
          </p:cNvSpPr>
          <p:nvPr/>
        </p:nvSpPr>
        <p:spPr bwMode="auto">
          <a:xfrm>
            <a:off x="-5764696" y="473684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sz="1000" dirty="0"/>
          </a:p>
        </p:txBody>
      </p:sp>
      <p:sp>
        <p:nvSpPr>
          <p:cNvPr id="45" name="Rectangle 44"/>
          <p:cNvSpPr/>
          <p:nvPr/>
        </p:nvSpPr>
        <p:spPr>
          <a:xfrm>
            <a:off x="4202590" y="541916"/>
            <a:ext cx="2583025" cy="5001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Broadly assess for fitness for treatment</a:t>
            </a:r>
          </a:p>
          <a:p>
            <a:pPr algn="ctr"/>
            <a:endParaRPr lang="en-US" sz="1100" dirty="0"/>
          </a:p>
        </p:txBody>
      </p:sp>
      <p:sp>
        <p:nvSpPr>
          <p:cNvPr id="48" name="Rectangle 47"/>
          <p:cNvSpPr/>
          <p:nvPr/>
        </p:nvSpPr>
        <p:spPr>
          <a:xfrm>
            <a:off x="51678" y="541234"/>
            <a:ext cx="4150911" cy="48568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Assess contrast-enhanced CT of lower neck, thorax and upper abdomen</a:t>
            </a:r>
          </a:p>
        </p:txBody>
      </p:sp>
      <p:sp>
        <p:nvSpPr>
          <p:cNvPr id="54" name="Rectangle 34"/>
          <p:cNvSpPr>
            <a:spLocks noChangeArrowheads="1"/>
          </p:cNvSpPr>
          <p:nvPr/>
        </p:nvSpPr>
        <p:spPr bwMode="auto">
          <a:xfrm>
            <a:off x="51678" y="6274218"/>
            <a:ext cx="3535430" cy="2246769"/>
          </a:xfrm>
          <a:prstGeom prst="rect">
            <a:avLst/>
          </a:prstGeom>
          <a:solidFill>
            <a:srgbClr val="92D050"/>
          </a:solidFill>
          <a:ln>
            <a:noFill/>
          </a:ln>
          <a:effectLst/>
        </p:spPr>
        <p:txBody>
          <a:bodyPr vert="horz" wrap="square" lIns="131721" tIns="45720" rIns="91440" bIns="0" numCol="1" anchor="ctr" anchorCtr="0" compatLnSpc="1">
            <a:prstTxWarp prst="textNoShape">
              <a:avLst/>
            </a:prstTxWarp>
            <a:spAutoFit/>
          </a:bodyPr>
          <a:lstStyle/>
          <a:p>
            <a:pPr marL="171450" lvl="0" indent="-171450" eaLnBrk="0" fontAlgn="base" hangingPunct="0">
              <a:spcBef>
                <a:spcPct val="0"/>
              </a:spcBef>
              <a:spcAft>
                <a:spcPct val="0"/>
              </a:spcAft>
              <a:buFont typeface="Arial" charset="0"/>
              <a:buChar char="•"/>
            </a:pPr>
            <a:r>
              <a:rPr lang="x-none" altLang="x-none" sz="1100" b="1" dirty="0"/>
              <a:t>PET-CT </a:t>
            </a:r>
            <a:r>
              <a:rPr lang="en-GB" altLang="x-none" sz="1100" dirty="0"/>
              <a:t>(complete within 5 days); </a:t>
            </a:r>
            <a:r>
              <a:rPr lang="en-GB" altLang="x-none" sz="1100" b="1" dirty="0"/>
              <a:t>pre-book </a:t>
            </a:r>
            <a:r>
              <a:rPr lang="en-GB" altLang="x-none" sz="1100" dirty="0"/>
              <a:t>staging EBUS ± EUS . Review PET-CT </a:t>
            </a:r>
            <a:r>
              <a:rPr lang="en-GB" altLang="x-none" sz="1100" b="1" dirty="0"/>
              <a:t>avoiding full MDT discussion</a:t>
            </a:r>
            <a:r>
              <a:rPr lang="en-GB" altLang="x-none" sz="1100" dirty="0"/>
              <a:t> and proceed as below. Where PET-CT </a:t>
            </a:r>
            <a:r>
              <a:rPr lang="x-none" altLang="x-none" sz="1100" dirty="0"/>
              <a:t>upstages the tumour</a:t>
            </a:r>
            <a:r>
              <a:rPr lang="en-GB" altLang="x-none" sz="1100" dirty="0"/>
              <a:t> to</a:t>
            </a:r>
            <a:r>
              <a:rPr lang="x-none" altLang="x-none" sz="1100" dirty="0"/>
              <a:t> M1</a:t>
            </a:r>
            <a:r>
              <a:rPr lang="en-GB" altLang="x-none" sz="1100" dirty="0"/>
              <a:t> see </a:t>
            </a:r>
            <a:r>
              <a:rPr lang="en-GB" altLang="x-none" sz="1100" dirty="0" smtClean="0"/>
              <a:t>DSOC</a:t>
            </a:r>
            <a:r>
              <a:rPr lang="x-none" altLang="x-none" sz="1100" dirty="0" smtClean="0"/>
              <a:t> </a:t>
            </a:r>
            <a:r>
              <a:rPr lang="en-GB" altLang="x-none" sz="1100" dirty="0" smtClean="0"/>
              <a:t>4</a:t>
            </a:r>
            <a:endParaRPr lang="en-GB" altLang="x-none" sz="1100" dirty="0"/>
          </a:p>
          <a:p>
            <a:pPr marL="171450" indent="-171450" eaLnBrk="0" fontAlgn="base" hangingPunct="0">
              <a:spcBef>
                <a:spcPct val="0"/>
              </a:spcBef>
              <a:spcAft>
                <a:spcPct val="0"/>
              </a:spcAft>
              <a:buFont typeface="Arial" charset="0"/>
              <a:buChar char="•"/>
            </a:pPr>
            <a:r>
              <a:rPr lang="en-GB" sz="1100" dirty="0"/>
              <a:t>Proceed with staging </a:t>
            </a:r>
            <a:r>
              <a:rPr lang="en-GB" sz="1100" b="1" dirty="0"/>
              <a:t>EBUS </a:t>
            </a:r>
            <a:r>
              <a:rPr lang="en-GB" altLang="x-none" sz="1100" b="1" dirty="0"/>
              <a:t>± EUS</a:t>
            </a:r>
            <a:r>
              <a:rPr lang="en-GB" sz="1100" b="1" dirty="0"/>
              <a:t> </a:t>
            </a:r>
            <a:r>
              <a:rPr lang="en-GB" sz="1100" dirty="0"/>
              <a:t>where no SCN seen.</a:t>
            </a:r>
          </a:p>
          <a:p>
            <a:pPr marL="171450" lvl="0" indent="-171450" eaLnBrk="0" fontAlgn="base" hangingPunct="0">
              <a:spcBef>
                <a:spcPct val="0"/>
              </a:spcBef>
              <a:spcAft>
                <a:spcPct val="0"/>
              </a:spcAft>
              <a:buFont typeface="Arial" charset="0"/>
              <a:buChar char="•"/>
            </a:pPr>
            <a:r>
              <a:rPr lang="en-GB" sz="1100" b="1" dirty="0"/>
              <a:t>US guided nodal biopsy </a:t>
            </a:r>
            <a:r>
              <a:rPr lang="en-GB" sz="1100" dirty="0"/>
              <a:t>where CT or PET-CT show enlarged or FDG avid supraclavicular nodes (SCN) </a:t>
            </a:r>
          </a:p>
          <a:p>
            <a:pPr marL="171450" lvl="0" indent="-171450" eaLnBrk="0" fontAlgn="base" hangingPunct="0">
              <a:spcBef>
                <a:spcPct val="0"/>
              </a:spcBef>
              <a:spcAft>
                <a:spcPct val="0"/>
              </a:spcAft>
              <a:buFont typeface="Arial" charset="0"/>
              <a:buChar char="•"/>
            </a:pPr>
            <a:r>
              <a:rPr lang="en-GB" sz="1100" b="1" dirty="0"/>
              <a:t>Biopsy of the primary lesion </a:t>
            </a:r>
            <a:r>
              <a:rPr lang="en-GB" sz="1100" dirty="0"/>
              <a:t>where nodes negative on </a:t>
            </a:r>
            <a:r>
              <a:rPr lang="en-GB" altLang="x-none" sz="1100" dirty="0"/>
              <a:t>EBUS ± </a:t>
            </a:r>
            <a:r>
              <a:rPr lang="en-GB" altLang="x-none" sz="1100" dirty="0" smtClean="0"/>
              <a:t>EUS</a:t>
            </a:r>
            <a:endParaRPr lang="en-GB" sz="1100" dirty="0"/>
          </a:p>
          <a:p>
            <a:pPr marL="171450" indent="-171450" eaLnBrk="0" fontAlgn="base" hangingPunct="0">
              <a:spcBef>
                <a:spcPct val="0"/>
              </a:spcBef>
              <a:spcAft>
                <a:spcPct val="0"/>
              </a:spcAft>
              <a:buFont typeface="Arial" charset="0"/>
              <a:buChar char="•"/>
            </a:pPr>
            <a:r>
              <a:rPr lang="en-GB" sz="1100" dirty="0"/>
              <a:t>Reflex predictive biomarker testing is preferred</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lang="en-GB" altLang="x-none" sz="1100" dirty="0"/>
              <a:t>Contrast-enhanced CT brain for </a:t>
            </a:r>
            <a:r>
              <a:rPr lang="en-GB" altLang="x-none" sz="1100" dirty="0" smtClean="0"/>
              <a:t>suspected stage </a:t>
            </a:r>
            <a:r>
              <a:rPr lang="en-GB" altLang="x-none" sz="1100" dirty="0"/>
              <a:t>II (or </a:t>
            </a:r>
            <a:r>
              <a:rPr lang="en-GB" altLang="x-none" sz="1100" dirty="0" smtClean="0"/>
              <a:t>if </a:t>
            </a:r>
            <a:r>
              <a:rPr lang="en-GB" altLang="x-none" sz="1100" dirty="0"/>
              <a:t>known small </a:t>
            </a:r>
            <a:r>
              <a:rPr lang="en-GB" altLang="x-none" sz="1100" dirty="0" smtClean="0"/>
              <a:t>cell).</a:t>
            </a: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lang="en-GB" altLang="x-none" sz="1100" dirty="0"/>
              <a:t>Contrast-enhanced MR brain for </a:t>
            </a:r>
            <a:r>
              <a:rPr lang="en-GB" altLang="x-none" sz="1100" dirty="0" smtClean="0"/>
              <a:t>suspected stage </a:t>
            </a:r>
            <a:r>
              <a:rPr lang="en-GB" altLang="x-none" sz="1100" dirty="0"/>
              <a:t>III</a:t>
            </a:r>
          </a:p>
        </p:txBody>
      </p:sp>
      <p:sp>
        <p:nvSpPr>
          <p:cNvPr id="55" name="Rectangle 37"/>
          <p:cNvSpPr>
            <a:spLocks noChangeArrowheads="1"/>
          </p:cNvSpPr>
          <p:nvPr/>
        </p:nvSpPr>
        <p:spPr bwMode="auto">
          <a:xfrm>
            <a:off x="3586736" y="6227017"/>
            <a:ext cx="3189571" cy="2292935"/>
          </a:xfrm>
          <a:prstGeom prst="rect">
            <a:avLst/>
          </a:prstGeom>
          <a:solidFill>
            <a:srgbClr val="92D050"/>
          </a:solidFill>
          <a:ln>
            <a:noFill/>
          </a:ln>
          <a:effectLst/>
        </p:spPr>
        <p:txBody>
          <a:bodyPr vert="horz" wrap="square" lIns="91440" tIns="45720" rIns="91440" bIns="45720" numCol="1" anchor="ctr" anchorCtr="0" compatLnSpc="1">
            <a:prstTxWarp prst="textNoShape">
              <a:avLst/>
            </a:prstTxWarp>
            <a:spAutoFit/>
          </a:bodyPr>
          <a:lstStyle/>
          <a:p>
            <a:pPr marL="171450" lvl="0" indent="-171450" eaLnBrk="0" fontAlgn="base" hangingPunct="0">
              <a:spcBef>
                <a:spcPct val="0"/>
              </a:spcBef>
              <a:spcAft>
                <a:spcPct val="0"/>
              </a:spcAft>
              <a:buFont typeface="Arial" charset="0"/>
              <a:buChar char="•"/>
            </a:pPr>
            <a:r>
              <a:rPr lang="x-none" altLang="x-none" sz="1100" dirty="0"/>
              <a:t>Spirometry and </a:t>
            </a:r>
            <a:r>
              <a:rPr lang="x-none" altLang="x-none" sz="1100"/>
              <a:t>transfer </a:t>
            </a:r>
            <a:r>
              <a:rPr lang="x-none" altLang="x-none" sz="1100" smtClean="0"/>
              <a:t>factor</a:t>
            </a:r>
            <a:endParaRPr lang="x-none" altLang="x-none" sz="1100" dirty="0"/>
          </a:p>
          <a:p>
            <a:pPr marL="171450" lvl="0" indent="-171450" eaLnBrk="0" fontAlgn="base" hangingPunct="0">
              <a:spcBef>
                <a:spcPct val="0"/>
              </a:spcBef>
              <a:spcAft>
                <a:spcPct val="0"/>
              </a:spcAft>
              <a:buFont typeface="Arial" charset="0"/>
              <a:buChar char="•"/>
            </a:pPr>
            <a:r>
              <a:rPr lang="en-GB" altLang="x-none" sz="1100" dirty="0"/>
              <a:t>Consider one or more of: </a:t>
            </a:r>
            <a:r>
              <a:rPr lang="x-none" altLang="x-none" sz="1100" dirty="0"/>
              <a:t>Shuttle walk</a:t>
            </a:r>
            <a:r>
              <a:rPr lang="en-GB" altLang="x-none" sz="1100" dirty="0"/>
              <a:t>*, or CPEX*</a:t>
            </a:r>
          </a:p>
          <a:p>
            <a:pPr marL="171450" lvl="0" indent="-171450" eaLnBrk="0" fontAlgn="base" hangingPunct="0">
              <a:spcBef>
                <a:spcPct val="0"/>
              </a:spcBef>
              <a:spcAft>
                <a:spcPct val="0"/>
              </a:spcAft>
              <a:buFont typeface="Arial" charset="0"/>
              <a:buChar char="•"/>
            </a:pPr>
            <a:r>
              <a:rPr lang="en-GB" altLang="x-none" sz="1100" dirty="0"/>
              <a:t>ECG</a:t>
            </a:r>
          </a:p>
          <a:p>
            <a:pPr marL="171450" lvl="0" indent="-171450" eaLnBrk="0" fontAlgn="base" hangingPunct="0">
              <a:spcBef>
                <a:spcPct val="0"/>
              </a:spcBef>
              <a:spcAft>
                <a:spcPct val="0"/>
              </a:spcAft>
              <a:buFont typeface="Arial" charset="0"/>
              <a:buChar char="•"/>
            </a:pPr>
            <a:r>
              <a:rPr lang="en-GB" altLang="x-none" sz="1100" dirty="0"/>
              <a:t>Consider perfusion scan if pneumonectomy</a:t>
            </a:r>
            <a:endParaRPr lang="en-GB" altLang="x-none" sz="1100" b="1" dirty="0"/>
          </a:p>
          <a:p>
            <a:pPr lvl="0" eaLnBrk="0" fontAlgn="base" hangingPunct="0">
              <a:spcBef>
                <a:spcPct val="0"/>
              </a:spcBef>
              <a:spcAft>
                <a:spcPct val="0"/>
              </a:spcAft>
            </a:pPr>
            <a:endParaRPr lang="en-GB" altLang="x-none" sz="1100" b="1" dirty="0"/>
          </a:p>
          <a:p>
            <a:pPr lvl="0" eaLnBrk="0" fontAlgn="base" hangingPunct="0">
              <a:spcBef>
                <a:spcPct val="0"/>
              </a:spcBef>
              <a:spcAft>
                <a:spcPct val="0"/>
              </a:spcAft>
            </a:pPr>
            <a:r>
              <a:rPr lang="x-none" altLang="x-none" sz="1100" b="1" dirty="0"/>
              <a:t>Request echocardiogram if</a:t>
            </a:r>
            <a:r>
              <a:rPr lang="en-GB" altLang="x-none" sz="1100" b="1" dirty="0"/>
              <a:t>*</a:t>
            </a:r>
            <a:r>
              <a:rPr lang="x-none" altLang="x-none" sz="1100" b="1" dirty="0"/>
              <a:t>:</a:t>
            </a:r>
          </a:p>
          <a:p>
            <a:pPr marL="171450" lvl="0" indent="-171450" eaLnBrk="0" fontAlgn="base" hangingPunct="0">
              <a:spcBef>
                <a:spcPct val="0"/>
              </a:spcBef>
              <a:spcAft>
                <a:spcPct val="0"/>
              </a:spcAft>
              <a:buFont typeface="Arial" charset="0"/>
              <a:buChar char="•"/>
            </a:pPr>
            <a:r>
              <a:rPr lang="x-none" altLang="x-none" sz="1100" dirty="0"/>
              <a:t>Heart murmur</a:t>
            </a:r>
          </a:p>
          <a:p>
            <a:pPr marL="171450" lvl="0" indent="-171450" eaLnBrk="0" fontAlgn="base" hangingPunct="0">
              <a:spcBef>
                <a:spcPct val="0"/>
              </a:spcBef>
              <a:spcAft>
                <a:spcPct val="0"/>
              </a:spcAft>
              <a:buFont typeface="Arial" charset="0"/>
              <a:buChar char="•"/>
            </a:pPr>
            <a:r>
              <a:rPr lang="x-none" altLang="x-none" sz="1100" dirty="0"/>
              <a:t>Abnormal ECG</a:t>
            </a:r>
          </a:p>
          <a:p>
            <a:pPr marL="171450" lvl="0" indent="-171450" eaLnBrk="0" fontAlgn="base" hangingPunct="0">
              <a:spcBef>
                <a:spcPct val="0"/>
              </a:spcBef>
              <a:spcAft>
                <a:spcPct val="0"/>
              </a:spcAft>
              <a:buFont typeface="Arial" charset="0"/>
              <a:buChar char="•"/>
            </a:pPr>
            <a:r>
              <a:rPr lang="x-none" altLang="x-none" sz="1100" dirty="0"/>
              <a:t>Known ischaemic heart disease / valvular disease</a:t>
            </a:r>
          </a:p>
          <a:p>
            <a:pPr marL="171450" lvl="0" indent="-171450" eaLnBrk="0" fontAlgn="base" hangingPunct="0">
              <a:spcBef>
                <a:spcPct val="0"/>
              </a:spcBef>
              <a:spcAft>
                <a:spcPct val="0"/>
              </a:spcAft>
              <a:buFont typeface="Arial" charset="0"/>
              <a:buChar char="•"/>
            </a:pPr>
            <a:r>
              <a:rPr lang="x-none" altLang="x-none" sz="1100" dirty="0"/>
              <a:t>Possibility of pneumonectomy</a:t>
            </a:r>
            <a:endParaRPr lang="en-GB" altLang="x-none" sz="1100" dirty="0"/>
          </a:p>
          <a:p>
            <a:pPr lvl="0" eaLnBrk="0" fontAlgn="base" hangingPunct="0">
              <a:spcBef>
                <a:spcPct val="0"/>
              </a:spcBef>
              <a:spcAft>
                <a:spcPct val="0"/>
              </a:spcAft>
            </a:pPr>
            <a:r>
              <a:rPr lang="en-GB" altLang="x-none" sz="1100" dirty="0"/>
              <a:t>Assessment by a cardiologist may be required</a:t>
            </a:r>
          </a:p>
          <a:p>
            <a:pPr lvl="0" eaLnBrk="0" fontAlgn="base" hangingPunct="0">
              <a:spcBef>
                <a:spcPct val="0"/>
              </a:spcBef>
              <a:spcAft>
                <a:spcPct val="0"/>
              </a:spcAft>
            </a:pPr>
            <a:endParaRPr lang="en-GB" altLang="x-none" sz="1100" dirty="0"/>
          </a:p>
          <a:p>
            <a:pPr lvl="0" eaLnBrk="0" fontAlgn="base" hangingPunct="0">
              <a:spcBef>
                <a:spcPct val="0"/>
              </a:spcBef>
              <a:spcAft>
                <a:spcPct val="0"/>
              </a:spcAft>
            </a:pPr>
            <a:r>
              <a:rPr lang="en-GB" altLang="x-none" sz="1100" dirty="0"/>
              <a:t>*May be omitted if surgery not an option</a:t>
            </a:r>
          </a:p>
        </p:txBody>
      </p:sp>
      <p:sp>
        <p:nvSpPr>
          <p:cNvPr id="61" name="Rectangle 60"/>
          <p:cNvSpPr>
            <a:spLocks noChangeArrowheads="1"/>
          </p:cNvSpPr>
          <p:nvPr/>
        </p:nvSpPr>
        <p:spPr bwMode="auto">
          <a:xfrm>
            <a:off x="49156" y="1"/>
            <a:ext cx="992244" cy="541233"/>
          </a:xfrm>
          <a:prstGeom prst="rect">
            <a:avLst/>
          </a:prstGeom>
          <a:solidFill>
            <a:srgbClr val="92D050"/>
          </a:solidFill>
          <a:ln>
            <a:noFill/>
          </a:ln>
        </p:spPr>
        <p:txBody>
          <a:bodyPr rot="0" vert="horz" wrap="square" lIns="91440" tIns="45720" rIns="91440" bIns="45720" anchor="ctr" anchorCtr="1" upright="1">
            <a:noAutofit/>
          </a:bodyPr>
          <a:lstStyle/>
          <a:p>
            <a:pPr algn="ctr"/>
            <a:r>
              <a:rPr lang="en-GB" smtClean="0">
                <a:solidFill>
                  <a:schemeClr val="bg1"/>
                </a:solidFill>
                <a:ea typeface="Montserrat-Light" charset="0"/>
                <a:cs typeface="Montserrat-Light" charset="0"/>
              </a:rPr>
              <a:t>DSOC </a:t>
            </a:r>
            <a:r>
              <a:rPr lang="en-GB" dirty="0">
                <a:solidFill>
                  <a:schemeClr val="bg1"/>
                </a:solidFill>
                <a:ea typeface="Montserrat-Light" charset="0"/>
                <a:cs typeface="Montserrat-Light" charset="0"/>
              </a:rPr>
              <a:t>2:</a:t>
            </a:r>
            <a:endParaRPr lang="en-US" dirty="0">
              <a:solidFill>
                <a:schemeClr val="bg1"/>
              </a:solidFill>
            </a:endParaRPr>
          </a:p>
        </p:txBody>
      </p:sp>
      <p:sp>
        <p:nvSpPr>
          <p:cNvPr id="63" name="Rectangle 62"/>
          <p:cNvSpPr>
            <a:spLocks noChangeArrowheads="1"/>
          </p:cNvSpPr>
          <p:nvPr/>
        </p:nvSpPr>
        <p:spPr bwMode="auto">
          <a:xfrm>
            <a:off x="39365" y="9410633"/>
            <a:ext cx="6757144" cy="411958"/>
          </a:xfrm>
          <a:prstGeom prst="rect">
            <a:avLst/>
          </a:prstGeom>
          <a:solidFill>
            <a:srgbClr val="92D050"/>
          </a:solidFill>
          <a:ln>
            <a:noFill/>
          </a:ln>
        </p:spPr>
        <p:txBody>
          <a:bodyPr rot="0" vert="horz" wrap="square" lIns="91440" tIns="45720" rIns="91440" bIns="45720" anchor="ctr" anchorCtr="1" upright="1">
            <a:noAutofit/>
          </a:bodyPr>
          <a:lstStyle/>
          <a:p>
            <a:pPr algn="ctr"/>
            <a:r>
              <a:rPr lang="en-GB" dirty="0">
                <a:solidFill>
                  <a:schemeClr val="bg1"/>
                </a:solidFill>
                <a:ea typeface="Montserrat-Light" charset="0"/>
                <a:cs typeface="Montserrat-Light" charset="0"/>
              </a:rPr>
              <a:t>Lung Cancer </a:t>
            </a:r>
            <a:r>
              <a:rPr lang="en-GB" dirty="0" smtClean="0">
                <a:solidFill>
                  <a:schemeClr val="bg1"/>
                </a:solidFill>
                <a:ea typeface="Montserrat-Light" charset="0"/>
                <a:cs typeface="Montserrat-Light" charset="0"/>
              </a:rPr>
              <a:t>Diagnostic Standard </a:t>
            </a:r>
            <a:r>
              <a:rPr lang="en-GB" dirty="0">
                <a:solidFill>
                  <a:schemeClr val="bg1"/>
                </a:solidFill>
                <a:ea typeface="Montserrat-Light" charset="0"/>
                <a:cs typeface="Montserrat-Light" charset="0"/>
              </a:rPr>
              <a:t>of Care Bundle 2 </a:t>
            </a:r>
            <a:r>
              <a:rPr lang="en-GB" dirty="0" smtClean="0">
                <a:solidFill>
                  <a:schemeClr val="bg1"/>
                </a:solidFill>
                <a:ea typeface="Montserrat-Light" charset="0"/>
                <a:cs typeface="Montserrat-Light" charset="0"/>
              </a:rPr>
              <a:t>(DSOC </a:t>
            </a:r>
            <a:r>
              <a:rPr lang="en-GB" dirty="0">
                <a:solidFill>
                  <a:schemeClr val="bg1"/>
                </a:solidFill>
                <a:ea typeface="Montserrat-Light" charset="0"/>
                <a:cs typeface="Montserrat-Light" charset="0"/>
              </a:rPr>
              <a:t>2)</a:t>
            </a:r>
            <a:endParaRPr lang="en-US" dirty="0">
              <a:solidFill>
                <a:schemeClr val="bg1"/>
              </a:solidFill>
            </a:endParaRPr>
          </a:p>
        </p:txBody>
      </p:sp>
      <p:sp>
        <p:nvSpPr>
          <p:cNvPr id="38" name="TextBox 37"/>
          <p:cNvSpPr txBox="1"/>
          <p:nvPr/>
        </p:nvSpPr>
        <p:spPr>
          <a:xfrm>
            <a:off x="4098731" y="1031507"/>
            <a:ext cx="2693428" cy="1477328"/>
          </a:xfrm>
          <a:prstGeom prst="rect">
            <a:avLst/>
          </a:prstGeom>
          <a:solidFill>
            <a:srgbClr val="92D050"/>
          </a:solidFill>
        </p:spPr>
        <p:txBody>
          <a:bodyPr wrap="square" rtlCol="0">
            <a:spAutoFit/>
          </a:bodyPr>
          <a:lstStyle/>
          <a:p>
            <a:pPr algn="just"/>
            <a:r>
              <a:rPr lang="en-GB" sz="1100" dirty="0">
                <a:effectLst/>
                <a:ea typeface="Montserrat-Light" charset="0"/>
                <a:cs typeface="Montserrat-Light" charset="0"/>
              </a:rPr>
              <a:t>Proceed with this </a:t>
            </a:r>
            <a:r>
              <a:rPr lang="en-GB" sz="1100" dirty="0">
                <a:ea typeface="Montserrat-Light" charset="0"/>
                <a:cs typeface="Montserrat-Light" charset="0"/>
              </a:rPr>
              <a:t>standard of care where patients are </a:t>
            </a:r>
            <a:r>
              <a:rPr lang="en-GB" sz="1100" dirty="0">
                <a:effectLst/>
                <a:ea typeface="Montserrat-Light" charset="0"/>
                <a:cs typeface="Montserrat-Light" charset="0"/>
              </a:rPr>
              <a:t>thought to be fit enough for, and willing to undergo, investigations and treatment. Patients who are unfit for, or unwilling to undergo investigations and treatment, should be discussed at the MDT </a:t>
            </a:r>
            <a:r>
              <a:rPr lang="en-GB" sz="1100" dirty="0" smtClean="0">
                <a:effectLst/>
                <a:ea typeface="Montserrat-Light" charset="0"/>
                <a:cs typeface="Montserrat-Light" charset="0"/>
              </a:rPr>
              <a:t>meeting </a:t>
            </a:r>
            <a:r>
              <a:rPr lang="en-GB" sz="1100" dirty="0" smtClean="0">
                <a:ea typeface="Montserrat-Light" charset="0"/>
                <a:cs typeface="Montserrat-Light" charset="0"/>
              </a:rPr>
              <a:t>to </a:t>
            </a:r>
            <a:r>
              <a:rPr lang="en-GB" sz="1100" dirty="0">
                <a:ea typeface="Montserrat-Light" charset="0"/>
                <a:cs typeface="Montserrat-Light" charset="0"/>
              </a:rPr>
              <a:t>explore further options including supportive care.</a:t>
            </a:r>
          </a:p>
        </p:txBody>
      </p:sp>
      <p:sp>
        <p:nvSpPr>
          <p:cNvPr id="28" name="Rectangle 39"/>
          <p:cNvSpPr>
            <a:spLocks noChangeArrowheads="1"/>
          </p:cNvSpPr>
          <p:nvPr/>
        </p:nvSpPr>
        <p:spPr bwMode="auto">
          <a:xfrm rot="10800000" flipH="1" flipV="1">
            <a:off x="68410" y="8549276"/>
            <a:ext cx="6682068" cy="830997"/>
          </a:xfrm>
          <a:prstGeom prst="rect">
            <a:avLst/>
          </a:prstGeom>
          <a:solidFill>
            <a:schemeClr val="bg1"/>
          </a:solidFill>
          <a:ln>
            <a:noFill/>
          </a:ln>
          <a:effectLst/>
        </p:spPr>
        <p:txBody>
          <a:bodyPr vert="horz" wrap="square" lIns="65067" tIns="45720" rIns="91440" bIns="0" numCol="1" anchor="ctr" anchorCtr="0" compatLnSpc="1">
            <a:prstTxWarp prst="textNoShape">
              <a:avLst/>
            </a:prstTxWarp>
            <a:spAutoFit/>
          </a:bodyPr>
          <a:lstStyle/>
          <a:p>
            <a:pPr lvl="0" eaLnBrk="0" fontAlgn="base" hangingPunct="0">
              <a:spcBef>
                <a:spcPct val="0"/>
              </a:spcBef>
              <a:spcAft>
                <a:spcPct val="0"/>
              </a:spcAft>
            </a:pPr>
            <a:r>
              <a:rPr lang="en-GB" sz="1000" b="1" dirty="0">
                <a:effectLst/>
                <a:ea typeface="Montserrat-Light" charset="0"/>
                <a:cs typeface="Montserrat-Light" charset="0"/>
              </a:rPr>
              <a:t>Dataset for MDT discussion:</a:t>
            </a:r>
            <a:endParaRPr lang="en-US" sz="1100" dirty="0">
              <a:effectLst/>
              <a:ea typeface="Montserrat-Light" charset="0"/>
              <a:cs typeface="Montserrat-Light" charset="0"/>
            </a:endParaRPr>
          </a:p>
          <a:p>
            <a:pPr>
              <a:spcBef>
                <a:spcPts val="25"/>
              </a:spcBef>
              <a:spcAft>
                <a:spcPts val="0"/>
              </a:spcAft>
            </a:pPr>
            <a:r>
              <a:rPr lang="en-GB" sz="1000" spc="-40" dirty="0">
                <a:effectLst/>
                <a:ea typeface="Montserrat" charset="0"/>
                <a:cs typeface="Montserrat" charset="0"/>
              </a:rPr>
              <a:t>PET-CT and CT or MR brain</a:t>
            </a:r>
            <a:r>
              <a:rPr lang="en-GB" sz="1000" spc="-5" dirty="0">
                <a:effectLst/>
                <a:ea typeface="Montserrat" charset="0"/>
                <a:cs typeface="Montserrat" charset="0"/>
              </a:rPr>
              <a:t> </a:t>
            </a:r>
            <a:r>
              <a:rPr lang="en-GB" sz="1000" spc="-40" dirty="0">
                <a:effectLst/>
                <a:ea typeface="Montserrat" charset="0"/>
                <a:cs typeface="Montserrat" charset="0"/>
              </a:rPr>
              <a:t>results</a:t>
            </a:r>
          </a:p>
          <a:p>
            <a:pPr>
              <a:spcBef>
                <a:spcPts val="25"/>
              </a:spcBef>
              <a:spcAft>
                <a:spcPts val="0"/>
              </a:spcAft>
            </a:pPr>
            <a:r>
              <a:rPr lang="en-GB" sz="1000" spc="-40" dirty="0">
                <a:ea typeface="Montserrat" charset="0"/>
                <a:cs typeface="Montserrat" charset="0"/>
              </a:rPr>
              <a:t>Bronchoscopy / EBUS </a:t>
            </a:r>
            <a:r>
              <a:rPr lang="en-GB" altLang="x-none" sz="1000" dirty="0"/>
              <a:t>± EUS</a:t>
            </a:r>
            <a:r>
              <a:rPr lang="en-GB" sz="1000" spc="-40" dirty="0">
                <a:ea typeface="Montserrat" charset="0"/>
                <a:cs typeface="Montserrat" charset="0"/>
              </a:rPr>
              <a:t> / other pathology</a:t>
            </a:r>
            <a:endParaRPr lang="en-US" sz="1000" spc="-40" dirty="0">
              <a:ea typeface="Montserrat" charset="0"/>
              <a:cs typeface="Montserrat" charset="0"/>
            </a:endParaRPr>
          </a:p>
          <a:p>
            <a:pPr lvl="0">
              <a:lnSpc>
                <a:spcPts val="1210"/>
              </a:lnSpc>
              <a:spcAft>
                <a:spcPts val="0"/>
              </a:spcAft>
              <a:buClr>
                <a:srgbClr val="D2232A"/>
              </a:buClr>
              <a:buSzPts val="1000"/>
              <a:tabLst>
                <a:tab pos="132715" algn="l"/>
              </a:tabLst>
            </a:pPr>
            <a:r>
              <a:rPr lang="en-GB" sz="1000" spc="-40" dirty="0">
                <a:effectLst/>
                <a:ea typeface="Montserrat" charset="0"/>
                <a:cs typeface="Montserrat" charset="0"/>
              </a:rPr>
              <a:t>Performance status, FEV</a:t>
            </a:r>
            <a:r>
              <a:rPr lang="en-GB" sz="1000" spc="-40" baseline="-25000" dirty="0">
                <a:effectLst/>
                <a:ea typeface="Montserrat" charset="0"/>
                <a:cs typeface="Montserrat" charset="0"/>
              </a:rPr>
              <a:t>1</a:t>
            </a:r>
            <a:r>
              <a:rPr lang="en-GB" sz="1000" spc="-40" dirty="0">
                <a:effectLst/>
                <a:ea typeface="Montserrat" charset="0"/>
                <a:cs typeface="Montserrat" charset="0"/>
              </a:rPr>
              <a:t>  and DLCO</a:t>
            </a:r>
          </a:p>
          <a:p>
            <a:pPr lvl="0">
              <a:lnSpc>
                <a:spcPts val="1210"/>
              </a:lnSpc>
              <a:spcAft>
                <a:spcPts val="0"/>
              </a:spcAft>
              <a:buClr>
                <a:srgbClr val="D2232A"/>
              </a:buClr>
              <a:buSzPts val="1000"/>
              <a:tabLst>
                <a:tab pos="132715" algn="l"/>
              </a:tabLst>
            </a:pPr>
            <a:r>
              <a:rPr lang="en-GB" sz="1000" spc="-40" dirty="0">
                <a:ea typeface="Montserrat" charset="0"/>
                <a:cs typeface="Montserrat" charset="0"/>
              </a:rPr>
              <a:t>Additional fitness tests as required</a:t>
            </a:r>
            <a:endParaRPr lang="en-GB" sz="1000" spc="-40" dirty="0">
              <a:effectLst/>
              <a:ea typeface="Montserrat" charset="0"/>
              <a:cs typeface="Montserrat" charset="0"/>
            </a:endParaRPr>
          </a:p>
        </p:txBody>
      </p:sp>
      <p:sp>
        <p:nvSpPr>
          <p:cNvPr id="2" name="Rectangle 1"/>
          <p:cNvSpPr/>
          <p:nvPr/>
        </p:nvSpPr>
        <p:spPr>
          <a:xfrm>
            <a:off x="39365" y="2597745"/>
            <a:ext cx="6736942" cy="21567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4"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50" y="52366"/>
            <a:ext cx="775988" cy="480838"/>
          </a:xfrm>
          <a:prstGeom prst="rect">
            <a:avLst/>
          </a:prstGeom>
          <a:noFill/>
          <a:extLst>
            <a:ext uri="{909E8E84-426E-40DD-AFC4-6F175D3DCCD1}">
              <a14:hiddenFill xmlns:a14="http://schemas.microsoft.com/office/drawing/2010/main">
                <a:solidFill>
                  <a:srgbClr val="FFFFFF"/>
                </a:solidFill>
              </a14:hiddenFill>
            </a:ext>
          </a:extLst>
        </p:spPr>
      </p:pic>
      <p:sp>
        <p:nvSpPr>
          <p:cNvPr id="46" name="Rectangle 45"/>
          <p:cNvSpPr/>
          <p:nvPr/>
        </p:nvSpPr>
        <p:spPr>
          <a:xfrm>
            <a:off x="119795" y="2565138"/>
            <a:ext cx="6576082" cy="2123658"/>
          </a:xfrm>
          <a:prstGeom prst="rect">
            <a:avLst/>
          </a:prstGeom>
          <a:solidFill>
            <a:schemeClr val="bg1"/>
          </a:solidFill>
          <a:ln w="38100">
            <a:solidFill>
              <a:schemeClr val="tx1"/>
            </a:solidFill>
          </a:ln>
        </p:spPr>
        <p:txBody>
          <a:bodyPr wrap="square">
            <a:spAutoFit/>
          </a:bodyPr>
          <a:lstStyle/>
          <a:p>
            <a:pPr lvl="0" eaLnBrk="0" fontAlgn="base" hangingPunct="0">
              <a:spcBef>
                <a:spcPct val="0"/>
              </a:spcBef>
              <a:spcAft>
                <a:spcPct val="0"/>
              </a:spcAft>
            </a:pPr>
            <a:r>
              <a:rPr kumimoji="0" lang="x-none" altLang="x-none" sz="1100" b="1" i="0" u="none" strike="noStrike" cap="none" normalizeH="0" baseline="0" dirty="0">
                <a:ln>
                  <a:noFill/>
                </a:ln>
                <a:solidFill>
                  <a:schemeClr val="tx1"/>
                </a:solidFill>
                <a:effectLst/>
              </a:rPr>
              <a:t> Notes and guidance</a:t>
            </a:r>
            <a:endParaRPr kumimoji="0" lang="en-GB" altLang="x-none" sz="1100" b="1" i="0" u="none" strike="noStrike" cap="none" normalizeH="0" baseline="0" dirty="0">
              <a:ln>
                <a:noFill/>
              </a:ln>
              <a:solidFill>
                <a:schemeClr val="tx1"/>
              </a:solidFill>
              <a:effectLst/>
            </a:endParaRPr>
          </a:p>
          <a:p>
            <a:pPr lvl="0" eaLnBrk="0" fontAlgn="base" hangingPunct="0">
              <a:spcBef>
                <a:spcPct val="0"/>
              </a:spcBef>
              <a:spcAft>
                <a:spcPct val="0"/>
              </a:spcAft>
            </a:pPr>
            <a:r>
              <a:rPr kumimoji="0" lang="en-GB" altLang="x-none" sz="1100" b="0" i="0" u="none" strike="noStrike" cap="none" normalizeH="0" dirty="0" smtClean="0">
                <a:ln>
                  <a:noFill/>
                </a:ln>
                <a:solidFill>
                  <a:schemeClr val="tx1"/>
                </a:solidFill>
                <a:effectLst/>
              </a:rPr>
              <a:t>Staging EBUS </a:t>
            </a:r>
            <a:r>
              <a:rPr lang="en-GB" altLang="x-none" sz="1100" dirty="0" smtClean="0"/>
              <a:t>± EUS should </a:t>
            </a:r>
            <a:r>
              <a:rPr kumimoji="0" lang="en-GB" altLang="x-none" sz="1100" b="0" i="0" u="none" strike="noStrike" cap="none" normalizeH="0" dirty="0" smtClean="0">
                <a:ln>
                  <a:noFill/>
                </a:ln>
                <a:solidFill>
                  <a:schemeClr val="tx1"/>
                </a:solidFill>
                <a:effectLst/>
              </a:rPr>
              <a:t>be performed </a:t>
            </a:r>
            <a:r>
              <a:rPr lang="en-GB" altLang="x-none" sz="1100" dirty="0" smtClean="0"/>
              <a:t>where there are enlarged nodes, including isolated N1 hilar nodes and </a:t>
            </a:r>
            <a:r>
              <a:rPr kumimoji="0" lang="en-GB" altLang="x-none" sz="1100" b="0" i="0" u="none" strike="noStrike" cap="none" normalizeH="0" dirty="0" smtClean="0">
                <a:ln>
                  <a:noFill/>
                </a:ln>
                <a:solidFill>
                  <a:schemeClr val="tx1"/>
                </a:solidFill>
                <a:effectLst/>
              </a:rPr>
              <a:t>where there is FDG avidity in normal sized nodes.  PET-CT has a significant false negative rate</a:t>
            </a:r>
            <a:r>
              <a:rPr kumimoji="0" lang="en-GB" altLang="x-none" sz="1100" b="0" i="0" u="none" strike="noStrike" cap="none" normalizeH="0" dirty="0" smtClean="0">
                <a:ln>
                  <a:noFill/>
                </a:ln>
                <a:effectLst/>
              </a:rPr>
              <a:t>,</a:t>
            </a:r>
            <a:r>
              <a:rPr kumimoji="0" lang="en-GB" altLang="x-none" sz="1100" b="0" i="0" u="none" strike="noStrike" cap="none" normalizeH="0" dirty="0" smtClean="0">
                <a:ln>
                  <a:noFill/>
                </a:ln>
                <a:solidFill>
                  <a:schemeClr val="tx1"/>
                </a:solidFill>
                <a:effectLst/>
              </a:rPr>
              <a:t> so </a:t>
            </a:r>
            <a:r>
              <a:rPr lang="en-GB" altLang="x-none" sz="1100" dirty="0" smtClean="0"/>
              <a:t>sampling  of normal sized, PET negative nodes is recommended  when nodal appearances are not typically benign on CT or </a:t>
            </a:r>
            <a:r>
              <a:rPr lang="en-GB" altLang="x-none" sz="1100" dirty="0" err="1" smtClean="0"/>
              <a:t>endosonography</a:t>
            </a:r>
            <a:r>
              <a:rPr lang="en-GB" altLang="x-none" sz="1100" dirty="0" smtClean="0"/>
              <a:t>.</a:t>
            </a:r>
          </a:p>
          <a:p>
            <a:pPr lvl="0" eaLnBrk="0" fontAlgn="base" hangingPunct="0">
              <a:spcBef>
                <a:spcPct val="0"/>
              </a:spcBef>
              <a:spcAft>
                <a:spcPct val="0"/>
              </a:spcAft>
            </a:pPr>
            <a:r>
              <a:rPr lang="en-GB" altLang="x-none" sz="1100" dirty="0" smtClean="0"/>
              <a:t> </a:t>
            </a:r>
            <a:endParaRPr lang="en-GB" sz="1100" dirty="0" smtClean="0"/>
          </a:p>
          <a:p>
            <a:pPr algn="just" eaLnBrk="0" fontAlgn="base" hangingPunct="0">
              <a:spcBef>
                <a:spcPct val="0"/>
              </a:spcBef>
              <a:spcAft>
                <a:spcPct val="0"/>
              </a:spcAft>
            </a:pPr>
            <a:r>
              <a:rPr lang="en-GB" sz="1100" dirty="0" smtClean="0">
                <a:ea typeface="Montserrat-Light" charset="0"/>
                <a:cs typeface="Montserrat-Light" charset="0"/>
              </a:rPr>
              <a:t>Where staging EBUS</a:t>
            </a:r>
            <a:r>
              <a:rPr lang="en-GB" altLang="x-none" sz="1100" dirty="0" smtClean="0"/>
              <a:t> ± EUS</a:t>
            </a:r>
            <a:r>
              <a:rPr lang="en-GB" sz="1100" dirty="0" smtClean="0">
                <a:ea typeface="Montserrat-Light" charset="0"/>
                <a:cs typeface="Montserrat-Light" charset="0"/>
              </a:rPr>
              <a:t> is performed there should be a </a:t>
            </a:r>
            <a:r>
              <a:rPr lang="en-GB" sz="1100" dirty="0" smtClean="0"/>
              <a:t>systematic examination of mediastinal and hilar lymph nodes beginning with N3 stations, followed by N2 and finally N1. Any accessible lymph node based on CT (≥10mm), PET-CT (FDG avidity above the mediastinal blood pool) or sonographic assessment, is sampled</a:t>
            </a:r>
            <a:r>
              <a:rPr lang="en-US" sz="1100" dirty="0" smtClean="0"/>
              <a:t>.</a:t>
            </a:r>
          </a:p>
          <a:p>
            <a:pPr algn="just" eaLnBrk="0" fontAlgn="base" hangingPunct="0">
              <a:spcBef>
                <a:spcPct val="0"/>
              </a:spcBef>
              <a:spcAft>
                <a:spcPct val="0"/>
              </a:spcAft>
            </a:pPr>
            <a:endParaRPr lang="en-US" sz="1100" dirty="0">
              <a:ea typeface="Montserrat-Light" charset="0"/>
              <a:cs typeface="Montserrat-Light" charset="0"/>
            </a:endParaRPr>
          </a:p>
          <a:p>
            <a:pPr algn="just" eaLnBrk="0" fontAlgn="base" hangingPunct="0">
              <a:spcBef>
                <a:spcPct val="0"/>
              </a:spcBef>
              <a:spcAft>
                <a:spcPct val="0"/>
              </a:spcAft>
            </a:pPr>
            <a:r>
              <a:rPr lang="en-US" sz="1100" dirty="0"/>
              <a:t>A specialist supportive/palliative care review should be routinely offered to all patients for whom the MDT treatment decision is ‘best supportive care’ and/or uncontrolled symptoms.</a:t>
            </a:r>
          </a:p>
        </p:txBody>
      </p:sp>
      <p:pic>
        <p:nvPicPr>
          <p:cNvPr id="27" name="Picture 26"/>
          <p:cNvPicPr>
            <a:picLocks noChangeAspect="1"/>
          </p:cNvPicPr>
          <p:nvPr/>
        </p:nvPicPr>
        <p:blipFill rotWithShape="1">
          <a:blip r:embed="rId4">
            <a:extLst>
              <a:ext uri="{28A0092B-C50C-407E-A947-70E740481C1C}">
                <a14:useLocalDpi xmlns:a14="http://schemas.microsoft.com/office/drawing/2010/main" val="0"/>
              </a:ext>
            </a:extLst>
          </a:blip>
          <a:srcRect l="24568" t="27029" r="24000" b="19166"/>
          <a:stretch/>
        </p:blipFill>
        <p:spPr>
          <a:xfrm>
            <a:off x="46801" y="1031507"/>
            <a:ext cx="2055660" cy="1477328"/>
          </a:xfrm>
          <a:prstGeom prst="rect">
            <a:avLst/>
          </a:prstGeom>
        </p:spPr>
      </p:pic>
      <p:pic>
        <p:nvPicPr>
          <p:cNvPr id="33" name="Picture 32">
            <a:extLst>
              <a:ext uri="{FF2B5EF4-FFF2-40B4-BE49-F238E27FC236}">
                <a16:creationId xmlns:a16="http://schemas.microsoft.com/office/drawing/2014/main" xmlns="" id="{87633646-684B-4077-8C7F-B0DEE6283F7D}"/>
              </a:ext>
            </a:extLst>
          </p:cNvPr>
          <p:cNvPicPr>
            <a:picLocks noChangeAspect="1"/>
          </p:cNvPicPr>
          <p:nvPr/>
        </p:nvPicPr>
        <p:blipFill rotWithShape="1">
          <a:blip r:embed="rId5">
            <a:extLst>
              <a:ext uri="{28A0092B-C50C-407E-A947-70E740481C1C}">
                <a14:useLocalDpi xmlns:a14="http://schemas.microsoft.com/office/drawing/2010/main" val="0"/>
              </a:ext>
            </a:extLst>
          </a:blip>
          <a:srcRect l="19630" t="21842" r="19577" b="16066"/>
          <a:stretch/>
        </p:blipFill>
        <p:spPr>
          <a:xfrm>
            <a:off x="2050128" y="1034716"/>
            <a:ext cx="2100981" cy="1474119"/>
          </a:xfrm>
          <a:prstGeom prst="rect">
            <a:avLst/>
          </a:prstGeom>
        </p:spPr>
      </p:pic>
      <p:sp>
        <p:nvSpPr>
          <p:cNvPr id="31" name="Rectangle 37"/>
          <p:cNvSpPr>
            <a:spLocks noChangeArrowheads="1"/>
          </p:cNvSpPr>
          <p:nvPr/>
        </p:nvSpPr>
        <p:spPr bwMode="auto">
          <a:xfrm>
            <a:off x="3771180" y="6005150"/>
            <a:ext cx="3005127" cy="269068"/>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Fitness</a:t>
            </a:r>
            <a:r>
              <a:rPr kumimoji="0" lang="en-GB" altLang="x-none" sz="1100" b="1" i="0" u="none" strike="noStrike" cap="none" normalizeH="0" dirty="0">
                <a:ln>
                  <a:noFill/>
                </a:ln>
                <a:solidFill>
                  <a:schemeClr val="bg1"/>
                </a:solidFill>
                <a:effectLst/>
              </a:rPr>
              <a:t> assessment:</a:t>
            </a:r>
            <a:endParaRPr kumimoji="0" lang="en-GB" altLang="x-none" sz="1100" b="1" i="0" u="none" strike="noStrike" cap="none" normalizeH="0" baseline="0" dirty="0">
              <a:ln>
                <a:noFill/>
              </a:ln>
              <a:solidFill>
                <a:schemeClr val="bg1"/>
              </a:solidFill>
              <a:effectLst/>
            </a:endParaRPr>
          </a:p>
        </p:txBody>
      </p:sp>
      <p:sp>
        <p:nvSpPr>
          <p:cNvPr id="52" name="Text Box 115"/>
          <p:cNvSpPr txBox="1">
            <a:spLocks noChangeArrowheads="1"/>
          </p:cNvSpPr>
          <p:nvPr/>
        </p:nvSpPr>
        <p:spPr bwMode="auto">
          <a:xfrm>
            <a:off x="51677" y="5519991"/>
            <a:ext cx="3497440" cy="496681"/>
          </a:xfrm>
          <a:prstGeom prst="rect">
            <a:avLst/>
          </a:prstGeom>
          <a:solidFill>
            <a:srgbClr val="92D050"/>
          </a:solidFill>
          <a:ln w="12700">
            <a:noFill/>
          </a:ln>
        </p:spPr>
        <p:txBody>
          <a:bodyPr rot="0" vert="horz" wrap="square" lIns="0" tIns="0" rIns="0" bIns="0" anchor="t" anchorCtr="0" upright="1">
            <a:noAutofit/>
          </a:bodyPr>
          <a:lstStyle/>
          <a:p>
            <a:pPr lvl="0" eaLnBrk="0" fontAlgn="base" hangingPunct="0">
              <a:spcBef>
                <a:spcPct val="0"/>
              </a:spcBef>
              <a:spcAft>
                <a:spcPct val="0"/>
              </a:spcAft>
            </a:pPr>
            <a:endParaRPr kumimoji="0" lang="en-GB" altLang="x-none" sz="1100" b="1" i="0" u="none" strike="noStrike" cap="none" normalizeH="0" baseline="0" dirty="0">
              <a:solidFill>
                <a:schemeClr val="tx1"/>
              </a:solidFill>
              <a:effectLst/>
              <a:ea typeface="Montserrat" charset="0"/>
              <a:cs typeface="Montserrat" charset="0"/>
            </a:endParaRPr>
          </a:p>
          <a:p>
            <a:pPr lvl="0" algn="ctr" eaLnBrk="0" fontAlgn="base" hangingPunct="0">
              <a:spcBef>
                <a:spcPct val="0"/>
              </a:spcBef>
              <a:spcAft>
                <a:spcPct val="0"/>
              </a:spcAft>
            </a:pPr>
            <a:r>
              <a:rPr kumimoji="0" lang="x-none" altLang="x-none" sz="1100" b="1" i="0" u="none" strike="noStrike" cap="none" normalizeH="0" baseline="0" dirty="0">
                <a:solidFill>
                  <a:schemeClr val="tx1"/>
                </a:solidFill>
                <a:effectLst/>
                <a:ea typeface="Montserrat" charset="0"/>
                <a:cs typeface="Montserrat" charset="0"/>
              </a:rPr>
              <a:t>Diagnostic </a:t>
            </a:r>
            <a:r>
              <a:rPr kumimoji="0" lang="en-GB" altLang="x-none" sz="1100" b="1" i="0" u="none" strike="noStrike" cap="none" normalizeH="0" baseline="0" dirty="0">
                <a:solidFill>
                  <a:schemeClr val="tx1"/>
                </a:solidFill>
                <a:effectLst/>
                <a:ea typeface="Montserrat" charset="0"/>
                <a:cs typeface="Montserrat" charset="0"/>
              </a:rPr>
              <a:t>and staging t</a:t>
            </a:r>
            <a:r>
              <a:rPr kumimoji="0" lang="x-none" altLang="x-none" sz="1100" b="1" i="0" u="none" strike="noStrike" cap="none" normalizeH="0" baseline="0" dirty="0">
                <a:solidFill>
                  <a:schemeClr val="tx1"/>
                </a:solidFill>
                <a:effectLst/>
                <a:ea typeface="Montserrat" charset="0"/>
                <a:cs typeface="Montserrat" charset="0"/>
              </a:rPr>
              <a:t>ests </a:t>
            </a:r>
          </a:p>
        </p:txBody>
      </p:sp>
      <p:sp>
        <p:nvSpPr>
          <p:cNvPr id="59" name="Rectangle 37"/>
          <p:cNvSpPr>
            <a:spLocks noChangeArrowheads="1"/>
          </p:cNvSpPr>
          <p:nvPr/>
        </p:nvSpPr>
        <p:spPr bwMode="auto">
          <a:xfrm>
            <a:off x="46801" y="6016672"/>
            <a:ext cx="3748625" cy="261610"/>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Diagnostic and Staging Bundle:</a:t>
            </a:r>
          </a:p>
        </p:txBody>
      </p:sp>
      <p:sp>
        <p:nvSpPr>
          <p:cNvPr id="35" name="Text Box 115">
            <a:extLst>
              <a:ext uri="{FF2B5EF4-FFF2-40B4-BE49-F238E27FC236}">
                <a16:creationId xmlns:a16="http://schemas.microsoft.com/office/drawing/2014/main" xmlns="" id="{6C924426-46A9-45BB-B378-A4F1849CF1CC}"/>
              </a:ext>
            </a:extLst>
          </p:cNvPr>
          <p:cNvSpPr txBox="1">
            <a:spLocks noChangeArrowheads="1"/>
          </p:cNvSpPr>
          <p:nvPr/>
        </p:nvSpPr>
        <p:spPr bwMode="auto">
          <a:xfrm>
            <a:off x="3545222" y="5515233"/>
            <a:ext cx="3231085" cy="501439"/>
          </a:xfrm>
          <a:prstGeom prst="rect">
            <a:avLst/>
          </a:prstGeom>
          <a:solidFill>
            <a:srgbClr val="92D050"/>
          </a:solidFill>
          <a:ln w="12700">
            <a:noFill/>
          </a:ln>
        </p:spPr>
        <p:txBody>
          <a:bodyPr rot="0" vert="horz" wrap="square" lIns="0" tIns="0" rIns="0" bIns="0" anchor="t" anchorCtr="0" upright="1">
            <a:noAutofit/>
          </a:bodyPr>
          <a:lstStyle/>
          <a:p>
            <a:pPr lvl="0" eaLnBrk="0" fontAlgn="base" hangingPunct="0">
              <a:spcBef>
                <a:spcPct val="0"/>
              </a:spcBef>
              <a:spcAft>
                <a:spcPct val="0"/>
              </a:spcAft>
            </a:pPr>
            <a:endParaRPr kumimoji="0" lang="en-GB" altLang="x-none" sz="1100" b="1" i="0" u="none" strike="noStrike" cap="none" normalizeH="0" baseline="0" dirty="0">
              <a:solidFill>
                <a:schemeClr val="tx1"/>
              </a:solidFill>
              <a:effectLst/>
              <a:ea typeface="Montserrat" charset="0"/>
              <a:cs typeface="Montserrat" charset="0"/>
            </a:endParaRPr>
          </a:p>
          <a:p>
            <a:pPr lvl="0" algn="ctr" eaLnBrk="0" fontAlgn="base" hangingPunct="0">
              <a:spcBef>
                <a:spcPct val="0"/>
              </a:spcBef>
              <a:spcAft>
                <a:spcPct val="0"/>
              </a:spcAft>
            </a:pPr>
            <a:r>
              <a:rPr kumimoji="0" lang="en-GB" altLang="x-none" sz="1100" b="1" i="0" u="none" strike="noStrike" cap="none" normalizeH="0" baseline="0" dirty="0">
                <a:solidFill>
                  <a:schemeClr val="tx1"/>
                </a:solidFill>
                <a:effectLst/>
                <a:ea typeface="Montserrat" charset="0"/>
                <a:cs typeface="Montserrat" charset="0"/>
              </a:rPr>
              <a:t>Physiology tests </a:t>
            </a:r>
            <a:r>
              <a:rPr kumimoji="0" lang="en-GB" altLang="x-none" sz="1100" i="0" u="none" strike="noStrike" cap="none" normalizeH="0" baseline="0" dirty="0">
                <a:solidFill>
                  <a:schemeClr val="tx1"/>
                </a:solidFill>
                <a:effectLst/>
                <a:ea typeface="Montserrat" charset="0"/>
                <a:cs typeface="Montserrat" charset="0"/>
              </a:rPr>
              <a:t>(request simultaneously)</a:t>
            </a:r>
            <a:endParaRPr kumimoji="0" lang="x-none" altLang="x-none" sz="1100" i="0" u="none" strike="noStrike" cap="none" normalizeH="0" baseline="0" dirty="0">
              <a:solidFill>
                <a:schemeClr val="tx1"/>
              </a:solidFill>
              <a:effectLst/>
              <a:ea typeface="Montserrat" charset="0"/>
              <a:cs typeface="Montserrat" charset="0"/>
            </a:endParaRPr>
          </a:p>
        </p:txBody>
      </p:sp>
    </p:spTree>
    <p:extLst>
      <p:ext uri="{BB962C8B-B14F-4D97-AF65-F5344CB8AC3E}">
        <p14:creationId xmlns:p14="http://schemas.microsoft.com/office/powerpoint/2010/main" val="1410565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863600" y="0"/>
            <a:ext cx="5105352" cy="549929"/>
          </a:xfrm>
          <a:prstGeom prst="rect">
            <a:avLst/>
          </a:prstGeom>
          <a:solidFill>
            <a:srgbClr val="FF69E7"/>
          </a:solidFill>
          <a:ln>
            <a:noFill/>
          </a:ln>
        </p:spPr>
        <p:txBody>
          <a:bodyPr rot="0" vert="horz" wrap="square" lIns="91440" tIns="45720" rIns="91440" bIns="45720" anchor="ctr" anchorCtr="1" upright="1">
            <a:noAutofit/>
          </a:bodyPr>
          <a:lstStyle/>
          <a:p>
            <a:pPr algn="ctr"/>
            <a:r>
              <a:rPr lang="en-GB" sz="1600" dirty="0">
                <a:solidFill>
                  <a:schemeClr val="bg1"/>
                </a:solidFill>
              </a:rPr>
              <a:t>Contiguous or </a:t>
            </a:r>
            <a:r>
              <a:rPr lang="en-GB" sz="1600">
                <a:solidFill>
                  <a:schemeClr val="bg1"/>
                </a:solidFill>
              </a:rPr>
              <a:t>conglomerate invasive mediastinal </a:t>
            </a:r>
            <a:r>
              <a:rPr lang="en-GB" sz="1600" dirty="0">
                <a:solidFill>
                  <a:schemeClr val="bg1"/>
                </a:solidFill>
              </a:rPr>
              <a:t>lymphadenopathy without distant metastases</a:t>
            </a:r>
            <a:r>
              <a:rPr lang="en-US" sz="1600" dirty="0">
                <a:solidFill>
                  <a:schemeClr val="bg1"/>
                </a:solidFill>
                <a:effectLst/>
              </a:rPr>
              <a:t> </a:t>
            </a:r>
            <a:r>
              <a:rPr lang="en-GB" sz="1600" dirty="0">
                <a:solidFill>
                  <a:schemeClr val="bg1"/>
                </a:solidFill>
              </a:rPr>
              <a:t>on staging CT</a:t>
            </a:r>
            <a:endParaRPr lang="en-US" sz="1600" dirty="0">
              <a:solidFill>
                <a:schemeClr val="bg1"/>
              </a:solidFill>
            </a:endParaRPr>
          </a:p>
        </p:txBody>
      </p:sp>
      <p:sp>
        <p:nvSpPr>
          <p:cNvPr id="6" name="Rectangle 5"/>
          <p:cNvSpPr>
            <a:spLocks noChangeArrowheads="1"/>
          </p:cNvSpPr>
          <p:nvPr/>
        </p:nvSpPr>
        <p:spPr bwMode="auto">
          <a:xfrm>
            <a:off x="39365" y="2992065"/>
            <a:ext cx="6660619" cy="1117244"/>
          </a:xfrm>
          <a:prstGeom prst="rect">
            <a:avLst/>
          </a:prstGeom>
          <a:solidFill>
            <a:schemeClr val="bg1"/>
          </a:solidFill>
          <a:ln>
            <a:noFill/>
          </a:ln>
        </p:spPr>
        <p:txBody>
          <a:bodyPr rot="0" vert="horz" wrap="square" lIns="91440" tIns="45720" rIns="91440" bIns="45720" anchor="t" anchorCtr="0" upright="1">
            <a:noAutofit/>
          </a:bodyPr>
          <a:lstStyle/>
          <a:p>
            <a:endParaRPr lang="en-US" sz="1100"/>
          </a:p>
        </p:txBody>
      </p:sp>
      <p:sp>
        <p:nvSpPr>
          <p:cNvPr id="26" name="Rectangle 29"/>
          <p:cNvSpPr>
            <a:spLocks noChangeArrowheads="1"/>
          </p:cNvSpPr>
          <p:nvPr/>
        </p:nvSpPr>
        <p:spPr bwMode="auto">
          <a:xfrm>
            <a:off x="82369" y="4659183"/>
            <a:ext cx="6694963" cy="924908"/>
          </a:xfrm>
          <a:prstGeom prst="rect">
            <a:avLst/>
          </a:prstGeom>
          <a:solidFill>
            <a:schemeClr val="tx2"/>
          </a:solidFill>
          <a:ln>
            <a:noFill/>
          </a:ln>
          <a:effectLst/>
        </p:spPr>
        <p:txBody>
          <a:bodyPr vert="horz" wrap="square" lIns="65067" tIns="77763" rIns="91440" bIns="0" numCol="1" anchor="b"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x-none" altLang="x-none" sz="1100" b="1" i="0" u="none" strike="noStrike" cap="none" normalizeH="0" baseline="0" dirty="0">
                <a:ln>
                  <a:noFill/>
                </a:ln>
                <a:solidFill>
                  <a:schemeClr val="bg1"/>
                </a:solidFill>
                <a:effectLst/>
              </a:rPr>
              <a:t>Commence prehabilitation </a:t>
            </a:r>
            <a:r>
              <a:rPr lang="en-GB" altLang="x-none" sz="1100" b="1" dirty="0">
                <a:solidFill>
                  <a:schemeClr val="bg1"/>
                </a:solidFill>
              </a:rPr>
              <a:t>/ </a:t>
            </a:r>
            <a:r>
              <a:rPr kumimoji="0" lang="x-none" altLang="x-none" sz="1100" b="1" i="0" u="none" strike="noStrike" cap="none" normalizeH="0" baseline="0" dirty="0">
                <a:ln>
                  <a:noFill/>
                </a:ln>
                <a:solidFill>
                  <a:schemeClr val="bg1"/>
                </a:solidFill>
                <a:effectLst/>
              </a:rPr>
              <a:t>optimisation</a:t>
            </a:r>
            <a:r>
              <a:rPr kumimoji="0" lang="en-GB" altLang="x-none" sz="1100" b="1" i="0" u="none" strike="noStrike" cap="none" normalizeH="0" baseline="0" dirty="0">
                <a:ln>
                  <a:noFill/>
                </a:ln>
                <a:solidFill>
                  <a:schemeClr val="bg1"/>
                </a:solidFill>
                <a:effectLst/>
              </a:rPr>
              <a:t> at </a:t>
            </a:r>
            <a:r>
              <a:rPr kumimoji="0" lang="x-none" altLang="x-none" sz="1100" b="1" i="0" u="none" strike="noStrike" cap="none" normalizeH="0" baseline="0" dirty="0">
                <a:ln>
                  <a:noFill/>
                </a:ln>
                <a:solidFill>
                  <a:schemeClr val="bg1"/>
                </a:solidFill>
                <a:effectLst/>
              </a:rPr>
              <a:t>first assessment – Ensure the pillars of prehabilitation are covered:</a:t>
            </a:r>
            <a:endParaRPr kumimoji="0" lang="en-GB" altLang="x-none" sz="1100" b="1" i="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x-none" sz="1100" b="1" dirty="0">
              <a:solidFill>
                <a:schemeClr val="bg1"/>
              </a:solidFill>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x-none" sz="1100" b="1" dirty="0">
                <a:solidFill>
                  <a:schemeClr val="bg1"/>
                </a:solidFill>
              </a:rPr>
              <a:t>Offer smoking cessation                       Encourage physical activity                     Prevent and manage malnutrition</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x-none" sz="1100" b="1" dirty="0">
              <a:solidFill>
                <a:schemeClr val="bg1"/>
              </a:solidFill>
            </a:endParaRPr>
          </a:p>
          <a:p>
            <a:pPr lvl="0" algn="ctr" eaLnBrk="0" fontAlgn="base" hangingPunct="0">
              <a:spcBef>
                <a:spcPct val="0"/>
              </a:spcBef>
              <a:spcAft>
                <a:spcPct val="0"/>
              </a:spcAft>
            </a:pPr>
            <a:r>
              <a:rPr lang="en-GB" altLang="x-none" sz="1100" b="1" dirty="0">
                <a:solidFill>
                  <a:schemeClr val="bg1"/>
                </a:solidFill>
              </a:rPr>
              <a:t>Refer to Lung Cancer Nurse Specialist                                                                       Consider participation in research </a:t>
            </a:r>
            <a:endParaRPr lang="x-none" altLang="x-none" sz="1100" dirty="0">
              <a:solidFill>
                <a:schemeClr val="bg1"/>
              </a:solidFill>
            </a:endParaRPr>
          </a:p>
        </p:txBody>
      </p:sp>
      <p:sp>
        <p:nvSpPr>
          <p:cNvPr id="30" name="Rectangle 36"/>
          <p:cNvSpPr>
            <a:spLocks noChangeArrowheads="1"/>
          </p:cNvSpPr>
          <p:nvPr/>
        </p:nvSpPr>
        <p:spPr bwMode="auto">
          <a:xfrm>
            <a:off x="-5764696" y="473684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sz="1000" dirty="0"/>
          </a:p>
        </p:txBody>
      </p:sp>
      <p:sp>
        <p:nvSpPr>
          <p:cNvPr id="45" name="Rectangle 44"/>
          <p:cNvSpPr/>
          <p:nvPr/>
        </p:nvSpPr>
        <p:spPr>
          <a:xfrm>
            <a:off x="2404997" y="538410"/>
            <a:ext cx="4383142" cy="5001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Broadly assess for fitness for treatment</a:t>
            </a:r>
          </a:p>
          <a:p>
            <a:pPr algn="ctr"/>
            <a:endParaRPr lang="en-US" sz="1100" dirty="0"/>
          </a:p>
        </p:txBody>
      </p:sp>
      <p:sp>
        <p:nvSpPr>
          <p:cNvPr id="48" name="Rectangle 47"/>
          <p:cNvSpPr/>
          <p:nvPr/>
        </p:nvSpPr>
        <p:spPr>
          <a:xfrm>
            <a:off x="51679" y="541234"/>
            <a:ext cx="2342512" cy="48568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Assess contrast-enhanced CT of lower neck, thorax and upper abdomen</a:t>
            </a:r>
          </a:p>
        </p:txBody>
      </p:sp>
      <p:sp>
        <p:nvSpPr>
          <p:cNvPr id="54" name="Rectangle 34"/>
          <p:cNvSpPr>
            <a:spLocks noChangeArrowheads="1"/>
          </p:cNvSpPr>
          <p:nvPr/>
        </p:nvSpPr>
        <p:spPr bwMode="auto">
          <a:xfrm>
            <a:off x="82369" y="6343076"/>
            <a:ext cx="4134260" cy="2246769"/>
          </a:xfrm>
          <a:prstGeom prst="rect">
            <a:avLst/>
          </a:prstGeom>
          <a:solidFill>
            <a:srgbClr val="FF69E7"/>
          </a:solidFill>
          <a:ln>
            <a:noFill/>
          </a:ln>
          <a:effectLst/>
        </p:spPr>
        <p:txBody>
          <a:bodyPr vert="horz" wrap="square" lIns="131721" tIns="45720" rIns="91440" bIns="0" numCol="1" anchor="ctr" anchorCtr="0" compatLnSpc="1">
            <a:prstTxWarp prst="textNoShape">
              <a:avLst/>
            </a:prstTxWarp>
            <a:spAutoFit/>
          </a:bodyPr>
          <a:lstStyle/>
          <a:p>
            <a:pPr marL="171450" lvl="0" indent="-171450" eaLnBrk="0" fontAlgn="base" hangingPunct="0">
              <a:spcBef>
                <a:spcPct val="0"/>
              </a:spcBef>
              <a:spcAft>
                <a:spcPct val="0"/>
              </a:spcAft>
              <a:buFont typeface="Arial" charset="0"/>
              <a:buChar char="•"/>
            </a:pPr>
            <a:r>
              <a:rPr kumimoji="0" lang="x-none" altLang="x-none" sz="1100" b="1" i="0" u="none" strike="noStrike" cap="none" normalizeH="0" baseline="0" dirty="0">
                <a:ln>
                  <a:noFill/>
                </a:ln>
                <a:effectLst/>
              </a:rPr>
              <a:t>PET-CT</a:t>
            </a:r>
            <a:r>
              <a:rPr kumimoji="0" lang="x-none" altLang="x-none" sz="1100" b="0" i="0" u="none" strike="noStrike" cap="none" normalizeH="0" baseline="0" dirty="0">
                <a:ln>
                  <a:noFill/>
                </a:ln>
                <a:effectLst/>
              </a:rPr>
              <a:t> </a:t>
            </a:r>
            <a:r>
              <a:rPr kumimoji="0" lang="en-GB" altLang="x-none" sz="1100" b="0" i="0" u="none" strike="noStrike" cap="none" normalizeH="0" baseline="0" dirty="0">
                <a:ln>
                  <a:noFill/>
                </a:ln>
                <a:effectLst/>
              </a:rPr>
              <a:t>(complete within 5 days); </a:t>
            </a:r>
            <a:r>
              <a:rPr kumimoji="0" lang="en-GB" altLang="x-none" sz="1100" b="1" i="0" u="none" strike="noStrike" cap="none" normalizeH="0" baseline="0" dirty="0">
                <a:ln>
                  <a:noFill/>
                </a:ln>
                <a:effectLst/>
              </a:rPr>
              <a:t>pre-book</a:t>
            </a:r>
            <a:r>
              <a:rPr kumimoji="0" lang="en-GB" altLang="x-none" sz="1100" b="0" i="0" u="none" strike="noStrike" cap="none" normalizeH="0" baseline="0" dirty="0">
                <a:ln>
                  <a:noFill/>
                </a:ln>
                <a:effectLst/>
              </a:rPr>
              <a:t> Bronchoscopy</a:t>
            </a:r>
            <a:r>
              <a:rPr kumimoji="0" lang="en-GB" altLang="x-none" sz="1100" b="0" i="0" u="none" strike="noStrike" cap="none" normalizeH="0" dirty="0">
                <a:ln>
                  <a:noFill/>
                </a:ln>
                <a:effectLst/>
              </a:rPr>
              <a:t> / </a:t>
            </a:r>
            <a:r>
              <a:rPr kumimoji="0" lang="en-GB" altLang="x-none" sz="1100" b="0" i="0" u="none" strike="noStrike" cap="none" normalizeH="0" baseline="0" dirty="0">
                <a:ln>
                  <a:noFill/>
                </a:ln>
                <a:effectLst/>
              </a:rPr>
              <a:t>EBUS </a:t>
            </a:r>
            <a:r>
              <a:rPr lang="en-GB" altLang="x-none" sz="1100" dirty="0"/>
              <a:t>± EUS</a:t>
            </a:r>
            <a:r>
              <a:rPr kumimoji="0" lang="en-GB" altLang="x-none" sz="1100" b="0" i="0" u="none" strike="noStrike" cap="none" normalizeH="0" baseline="0" dirty="0">
                <a:ln>
                  <a:noFill/>
                </a:ln>
                <a:effectLst/>
              </a:rPr>
              <a:t> / SCN</a:t>
            </a:r>
            <a:r>
              <a:rPr kumimoji="0" lang="en-GB" altLang="x-none" sz="1100" b="0" i="0" u="none" strike="noStrike" cap="none" normalizeH="0" dirty="0">
                <a:ln>
                  <a:noFill/>
                </a:ln>
                <a:effectLst/>
              </a:rPr>
              <a:t> node biopsy. </a:t>
            </a:r>
            <a:r>
              <a:rPr lang="en-GB" altLang="x-none" sz="1100" dirty="0"/>
              <a:t>Review PET-CT; where no upstaging patient is potentially appropriate for curative treatment. </a:t>
            </a:r>
            <a:r>
              <a:rPr kumimoji="0" lang="en-GB" altLang="x-none" sz="1100" b="0" i="0" u="none" strike="noStrike" cap="none" normalizeH="0" dirty="0">
                <a:ln>
                  <a:noFill/>
                </a:ln>
                <a:effectLst/>
              </a:rPr>
              <a:t>Where PET-CT </a:t>
            </a:r>
            <a:r>
              <a:rPr kumimoji="0" lang="x-none" altLang="x-none" sz="1100" b="0" i="0" u="none" strike="noStrike" cap="none" normalizeH="0" baseline="0" dirty="0">
                <a:ln>
                  <a:noFill/>
                </a:ln>
                <a:effectLst/>
              </a:rPr>
              <a:t>upstages the tumour</a:t>
            </a:r>
            <a:r>
              <a:rPr kumimoji="0" lang="en-GB" altLang="x-none" sz="1100" b="0" i="0" u="none" strike="noStrike" cap="none" normalizeH="0" baseline="0" dirty="0">
                <a:ln>
                  <a:noFill/>
                </a:ln>
                <a:effectLst/>
              </a:rPr>
              <a:t>:</a:t>
            </a:r>
            <a:r>
              <a:rPr lang="en-GB" altLang="x-none" sz="1100" dirty="0"/>
              <a:t> to</a:t>
            </a:r>
            <a:r>
              <a:rPr kumimoji="0" lang="x-none" altLang="x-none" sz="1100" b="0" i="0" u="none" strike="noStrike" cap="none" normalizeH="0" baseline="0" dirty="0">
                <a:ln>
                  <a:noFill/>
                </a:ln>
                <a:effectLst/>
              </a:rPr>
              <a:t> N0-3 M1</a:t>
            </a:r>
            <a:r>
              <a:rPr kumimoji="0" lang="en-GB" altLang="x-none" sz="1100" b="0" i="0" u="none" strike="noStrike" cap="none" normalizeH="0" baseline="0" dirty="0">
                <a:ln>
                  <a:noFill/>
                </a:ln>
                <a:effectLst/>
              </a:rPr>
              <a:t> see </a:t>
            </a:r>
            <a:r>
              <a:rPr kumimoji="0" lang="en-GB" altLang="x-none" sz="1100" b="0" i="0" u="none" strike="noStrike" cap="none" normalizeH="0" baseline="0" dirty="0" smtClean="0">
                <a:ln>
                  <a:noFill/>
                </a:ln>
                <a:effectLst/>
              </a:rPr>
              <a:t>D</a:t>
            </a:r>
            <a:r>
              <a:rPr lang="en-GB" altLang="x-none" sz="1100" dirty="0" smtClean="0"/>
              <a:t>SOC</a:t>
            </a:r>
            <a:r>
              <a:rPr kumimoji="0" lang="x-none" altLang="x-none" sz="1100" b="0" i="0" u="none" strike="noStrike" cap="none" normalizeH="0" baseline="0" dirty="0" smtClean="0">
                <a:ln>
                  <a:noFill/>
                </a:ln>
                <a:effectLst/>
              </a:rPr>
              <a:t> </a:t>
            </a:r>
            <a:r>
              <a:rPr kumimoji="0" lang="en-GB" altLang="x-none" sz="1100" b="0" i="0" u="none" strike="noStrike" cap="none" normalizeH="0" baseline="0" dirty="0" smtClean="0">
                <a:ln>
                  <a:noFill/>
                </a:ln>
                <a:effectLst/>
              </a:rPr>
              <a:t>4</a:t>
            </a:r>
            <a:endParaRPr kumimoji="0" lang="en-GB" altLang="x-none" sz="1100" b="0" i="0" u="none" strike="noStrike" cap="none" normalizeH="0" baseline="0" dirty="0">
              <a:ln>
                <a:noFill/>
              </a:ln>
              <a:effectLst/>
            </a:endParaRPr>
          </a:p>
          <a:p>
            <a:pPr marL="171450" indent="-171450" eaLnBrk="0" fontAlgn="base" hangingPunct="0">
              <a:spcBef>
                <a:spcPct val="0"/>
              </a:spcBef>
              <a:spcAft>
                <a:spcPct val="0"/>
              </a:spcAft>
              <a:buFont typeface="Arial" charset="0"/>
              <a:buChar char="•"/>
            </a:pPr>
            <a:r>
              <a:rPr lang="en-GB" sz="1100" dirty="0"/>
              <a:t>Proceed with </a:t>
            </a:r>
            <a:r>
              <a:rPr lang="en-GB" sz="1100" b="1" dirty="0" smtClean="0"/>
              <a:t>EBUS </a:t>
            </a:r>
            <a:r>
              <a:rPr lang="en-GB" altLang="x-none" sz="1100" b="1" dirty="0"/>
              <a:t>± EUS </a:t>
            </a:r>
            <a:r>
              <a:rPr lang="en-GB" sz="1100" dirty="0"/>
              <a:t>or where no SCN or US negative </a:t>
            </a:r>
            <a:r>
              <a:rPr lang="en-GB" sz="1100" dirty="0" smtClean="0"/>
              <a:t> (staging EBUS may be required to define tumour extent) </a:t>
            </a:r>
            <a:r>
              <a:rPr lang="en-US" sz="1100" dirty="0" smtClean="0"/>
              <a:t> </a:t>
            </a:r>
            <a:endParaRPr lang="en-GB" altLang="x-none" sz="1100" b="1" dirty="0"/>
          </a:p>
          <a:p>
            <a:pPr marL="171450" lvl="0" indent="-171450" eaLnBrk="0" fontAlgn="base" hangingPunct="0">
              <a:spcBef>
                <a:spcPct val="0"/>
              </a:spcBef>
              <a:spcAft>
                <a:spcPct val="0"/>
              </a:spcAft>
              <a:buFont typeface="Arial" charset="0"/>
              <a:buChar char="•"/>
            </a:pPr>
            <a:r>
              <a:rPr lang="en-GB" sz="1100" b="1" dirty="0"/>
              <a:t>US guided nodal biopsy </a:t>
            </a:r>
            <a:r>
              <a:rPr lang="en-GB" sz="1100" dirty="0"/>
              <a:t>where CT or PET-CT show enlarged or FDG avid supraclavicular nodes (SCN) </a:t>
            </a:r>
          </a:p>
          <a:p>
            <a:pPr eaLnBrk="0" fontAlgn="base" hangingPunct="0">
              <a:spcBef>
                <a:spcPct val="0"/>
              </a:spcBef>
              <a:spcAft>
                <a:spcPct val="0"/>
              </a:spcAft>
            </a:pPr>
            <a:endParaRPr lang="en-GB" altLang="x-none" sz="1100" dirty="0"/>
          </a:p>
          <a:p>
            <a:pPr marL="171450" indent="-171450" eaLnBrk="0" fontAlgn="base" hangingPunct="0">
              <a:spcBef>
                <a:spcPct val="0"/>
              </a:spcBef>
              <a:spcAft>
                <a:spcPct val="0"/>
              </a:spcAft>
              <a:buFont typeface="Arial" charset="0"/>
              <a:buChar char="•"/>
            </a:pPr>
            <a:r>
              <a:rPr lang="en-GB" altLang="x-none" sz="1100" dirty="0"/>
              <a:t>Contrast-enhanced MR brain. (CT if known small cell</a:t>
            </a:r>
            <a:r>
              <a:rPr lang="en-GB" altLang="x-none" sz="1100" dirty="0" smtClean="0"/>
              <a:t>)</a:t>
            </a:r>
            <a:endParaRPr lang="en-GB" sz="1100" dirty="0"/>
          </a:p>
          <a:p>
            <a:pPr marL="171450" indent="-171450" eaLnBrk="0" fontAlgn="base" hangingPunct="0">
              <a:spcBef>
                <a:spcPct val="0"/>
              </a:spcBef>
              <a:spcAft>
                <a:spcPct val="0"/>
              </a:spcAft>
              <a:buFont typeface="Arial" charset="0"/>
              <a:buChar char="•"/>
            </a:pPr>
            <a:r>
              <a:rPr lang="en-GB" sz="1100" dirty="0"/>
              <a:t>Reflex predictive biomarker testing is preferred</a:t>
            </a:r>
          </a:p>
          <a:p>
            <a:pPr marL="171450" indent="-171450">
              <a:buFont typeface="Arial" charset="0"/>
              <a:buChar char="•"/>
            </a:pPr>
            <a:endParaRPr lang="en-GB" altLang="x-none" sz="1100" dirty="0"/>
          </a:p>
          <a:p>
            <a:pPr marL="171450" lvl="0" indent="-171450" eaLnBrk="0" fontAlgn="base" hangingPunct="0">
              <a:spcBef>
                <a:spcPct val="0"/>
              </a:spcBef>
              <a:spcAft>
                <a:spcPct val="0"/>
              </a:spcAft>
              <a:buFont typeface="Arial" charset="0"/>
              <a:buChar char="•"/>
            </a:pPr>
            <a:endParaRPr kumimoji="0" lang="en-GB" altLang="x-none" sz="1100" u="none" strike="noStrike" cap="none" normalizeH="0" baseline="0" dirty="0">
              <a:ln>
                <a:noFill/>
              </a:ln>
              <a:effectLst/>
            </a:endParaRPr>
          </a:p>
        </p:txBody>
      </p:sp>
      <p:sp>
        <p:nvSpPr>
          <p:cNvPr id="55" name="Rectangle 37"/>
          <p:cNvSpPr>
            <a:spLocks noChangeArrowheads="1"/>
          </p:cNvSpPr>
          <p:nvPr/>
        </p:nvSpPr>
        <p:spPr bwMode="auto">
          <a:xfrm>
            <a:off x="4213489" y="6342383"/>
            <a:ext cx="2563843" cy="2123658"/>
          </a:xfrm>
          <a:prstGeom prst="rect">
            <a:avLst/>
          </a:prstGeom>
          <a:solidFill>
            <a:srgbClr val="FF69E7"/>
          </a:solidFill>
          <a:ln>
            <a:noFill/>
          </a:ln>
          <a:effectLst/>
        </p:spPr>
        <p:txBody>
          <a:bodyPr vert="horz" wrap="square" lIns="91440" tIns="45720" rIns="91440" bIns="45720" numCol="1" anchor="ctr" anchorCtr="0" compatLnSpc="1">
            <a:prstTxWarp prst="textNoShape">
              <a:avLst/>
            </a:prstTxWarp>
            <a:spAutoFit/>
          </a:bodyPr>
          <a:lstStyle/>
          <a:p>
            <a:pPr marL="171450" lvl="0" indent="-171450" eaLnBrk="0" fontAlgn="base" hangingPunct="0">
              <a:spcBef>
                <a:spcPct val="0"/>
              </a:spcBef>
              <a:spcAft>
                <a:spcPct val="0"/>
              </a:spcAft>
              <a:buFont typeface="Arial" charset="0"/>
              <a:buChar char="•"/>
            </a:pPr>
            <a:r>
              <a:rPr kumimoji="0" lang="x-none" altLang="x-none" sz="1100" b="0" i="0" u="none" strike="noStrike" cap="none" normalizeH="0" baseline="0">
                <a:ln>
                  <a:noFill/>
                </a:ln>
                <a:effectLst/>
              </a:rPr>
              <a:t>Spirometry </a:t>
            </a:r>
            <a:r>
              <a:rPr lang="en-GB" altLang="x-none" sz="1100" dirty="0" smtClean="0"/>
              <a:t>and transfer factor†</a:t>
            </a:r>
            <a:endParaRPr kumimoji="0" lang="en-GB" altLang="x-none" sz="1100" b="0" i="0" u="none" strike="noStrike" cap="none" normalizeH="0" baseline="0" dirty="0">
              <a:ln>
                <a:noFill/>
              </a:ln>
              <a:effectLst/>
            </a:endParaRP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lang="en-GB" altLang="x-none" sz="1100" dirty="0" smtClean="0"/>
              <a:t>Renal function</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smtClean="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smtClean="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R="0" lvl="0" algn="l" defTabSz="914400" rtl="0" eaLnBrk="0" fontAlgn="base" latinLnBrk="0" hangingPunct="0">
              <a:lnSpc>
                <a:spcPct val="100000"/>
              </a:lnSpc>
              <a:spcBef>
                <a:spcPct val="0"/>
              </a:spcBef>
              <a:spcAft>
                <a:spcPct val="0"/>
              </a:spcAft>
              <a:buClrTx/>
              <a:buSzTx/>
              <a:tabLst/>
            </a:pPr>
            <a:endParaRPr lang="en-GB" altLang="x-none" sz="1100" dirty="0"/>
          </a:p>
          <a:p>
            <a:pPr eaLnBrk="0" fontAlgn="base" hangingPunct="0">
              <a:spcBef>
                <a:spcPct val="0"/>
              </a:spcBef>
              <a:spcAft>
                <a:spcPct val="0"/>
              </a:spcAft>
            </a:pPr>
            <a:r>
              <a:rPr lang="en-GB" altLang="x-none" sz="1100" dirty="0" smtClean="0"/>
              <a:t>† transfer factor may be omitted if does not influence treatment</a:t>
            </a:r>
            <a:endParaRPr lang="en-GB" altLang="x-none" sz="1100" dirty="0"/>
          </a:p>
          <a:p>
            <a:pPr marR="0" lvl="0" algn="l" defTabSz="914400" rtl="0" eaLnBrk="0" fontAlgn="base" latinLnBrk="0" hangingPunct="0">
              <a:lnSpc>
                <a:spcPct val="100000"/>
              </a:lnSpc>
              <a:spcBef>
                <a:spcPct val="0"/>
              </a:spcBef>
              <a:spcAft>
                <a:spcPct val="0"/>
              </a:spcAft>
              <a:buClrTx/>
              <a:buSzTx/>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p:txBody>
      </p:sp>
      <p:sp>
        <p:nvSpPr>
          <p:cNvPr id="61" name="Rectangle 60"/>
          <p:cNvSpPr>
            <a:spLocks noChangeArrowheads="1"/>
          </p:cNvSpPr>
          <p:nvPr/>
        </p:nvSpPr>
        <p:spPr bwMode="auto">
          <a:xfrm>
            <a:off x="51678" y="0"/>
            <a:ext cx="879655" cy="541916"/>
          </a:xfrm>
          <a:prstGeom prst="rect">
            <a:avLst/>
          </a:prstGeom>
          <a:solidFill>
            <a:srgbClr val="FF69E7"/>
          </a:solidFill>
          <a:ln>
            <a:noFill/>
          </a:ln>
        </p:spPr>
        <p:txBody>
          <a:bodyPr rot="0" vert="horz" wrap="square" lIns="91440" tIns="45720" rIns="91440" bIns="45720" anchor="ctr" anchorCtr="1" upright="1">
            <a:noAutofit/>
          </a:bodyPr>
          <a:lstStyle/>
          <a:p>
            <a:pPr algn="ctr"/>
            <a:r>
              <a:rPr lang="en-GB" sz="1600" smtClean="0">
                <a:solidFill>
                  <a:schemeClr val="bg1"/>
                </a:solidFill>
                <a:ea typeface="Montserrat-Light" charset="0"/>
                <a:cs typeface="Montserrat-Light" charset="0"/>
              </a:rPr>
              <a:t>DSOC </a:t>
            </a:r>
            <a:r>
              <a:rPr lang="en-GB" sz="1600" dirty="0">
                <a:solidFill>
                  <a:schemeClr val="bg1"/>
                </a:solidFill>
                <a:ea typeface="Montserrat-Light" charset="0"/>
                <a:cs typeface="Montserrat-Light" charset="0"/>
              </a:rPr>
              <a:t>3:</a:t>
            </a:r>
            <a:endParaRPr lang="en-US" sz="1600" dirty="0">
              <a:solidFill>
                <a:schemeClr val="bg1"/>
              </a:solidFill>
            </a:endParaRPr>
          </a:p>
        </p:txBody>
      </p:sp>
      <p:sp>
        <p:nvSpPr>
          <p:cNvPr id="63" name="Rectangle 62"/>
          <p:cNvSpPr>
            <a:spLocks noChangeArrowheads="1"/>
          </p:cNvSpPr>
          <p:nvPr/>
        </p:nvSpPr>
        <p:spPr bwMode="auto">
          <a:xfrm>
            <a:off x="76199" y="9410633"/>
            <a:ext cx="6701133" cy="411958"/>
          </a:xfrm>
          <a:prstGeom prst="rect">
            <a:avLst/>
          </a:prstGeom>
          <a:solidFill>
            <a:srgbClr val="FF69E7"/>
          </a:solidFill>
          <a:ln>
            <a:noFill/>
          </a:ln>
        </p:spPr>
        <p:txBody>
          <a:bodyPr rot="0" vert="horz" wrap="square" lIns="91440" tIns="45720" rIns="91440" bIns="45720" anchor="ctr" anchorCtr="1" upright="1">
            <a:noAutofit/>
          </a:bodyPr>
          <a:lstStyle/>
          <a:p>
            <a:pPr algn="ctr"/>
            <a:r>
              <a:rPr lang="en-GB" dirty="0">
                <a:solidFill>
                  <a:schemeClr val="bg1"/>
                </a:solidFill>
                <a:ea typeface="Montserrat-Light" charset="0"/>
                <a:cs typeface="Montserrat-Light" charset="0"/>
              </a:rPr>
              <a:t>Lung </a:t>
            </a:r>
            <a:r>
              <a:rPr lang="en-GB" dirty="0" smtClean="0">
                <a:solidFill>
                  <a:schemeClr val="bg1"/>
                </a:solidFill>
                <a:ea typeface="Montserrat-Light" charset="0"/>
                <a:cs typeface="Montserrat-Light" charset="0"/>
              </a:rPr>
              <a:t>Cancer Diagnostic </a:t>
            </a:r>
            <a:r>
              <a:rPr lang="en-GB" dirty="0">
                <a:solidFill>
                  <a:schemeClr val="bg1"/>
                </a:solidFill>
                <a:ea typeface="Montserrat-Light" charset="0"/>
                <a:cs typeface="Montserrat-Light" charset="0"/>
              </a:rPr>
              <a:t>Standard of Care Bundle 3 </a:t>
            </a:r>
            <a:r>
              <a:rPr lang="en-GB" dirty="0" smtClean="0">
                <a:solidFill>
                  <a:schemeClr val="bg1"/>
                </a:solidFill>
                <a:ea typeface="Montserrat-Light" charset="0"/>
                <a:cs typeface="Montserrat-Light" charset="0"/>
              </a:rPr>
              <a:t>(DSOC </a:t>
            </a:r>
            <a:r>
              <a:rPr lang="en-GB" dirty="0">
                <a:solidFill>
                  <a:schemeClr val="bg1"/>
                </a:solidFill>
                <a:ea typeface="Montserrat-Light" charset="0"/>
                <a:cs typeface="Montserrat-Light" charset="0"/>
              </a:rPr>
              <a:t>3)</a:t>
            </a:r>
            <a:endParaRPr lang="en-US" dirty="0">
              <a:solidFill>
                <a:schemeClr val="bg1"/>
              </a:solidFill>
            </a:endParaRPr>
          </a:p>
        </p:txBody>
      </p:sp>
      <p:sp>
        <p:nvSpPr>
          <p:cNvPr id="38" name="TextBox 37"/>
          <p:cNvSpPr txBox="1"/>
          <p:nvPr/>
        </p:nvSpPr>
        <p:spPr>
          <a:xfrm>
            <a:off x="1999819" y="1023678"/>
            <a:ext cx="4788318" cy="1384995"/>
          </a:xfrm>
          <a:prstGeom prst="rect">
            <a:avLst/>
          </a:prstGeom>
          <a:solidFill>
            <a:srgbClr val="FF69E7"/>
          </a:solidFill>
        </p:spPr>
        <p:txBody>
          <a:bodyPr wrap="square" rtlCol="0">
            <a:spAutoFit/>
          </a:bodyPr>
          <a:lstStyle/>
          <a:p>
            <a:pPr algn="just"/>
            <a:r>
              <a:rPr lang="en-GB" sz="1200" dirty="0">
                <a:effectLst/>
                <a:ea typeface="Montserrat-Light" charset="0"/>
                <a:cs typeface="Montserrat-Light" charset="0"/>
              </a:rPr>
              <a:t>Proceed with this </a:t>
            </a:r>
            <a:r>
              <a:rPr lang="en-GB" sz="1200" dirty="0">
                <a:ea typeface="Montserrat-Light" charset="0"/>
                <a:cs typeface="Montserrat-Light" charset="0"/>
              </a:rPr>
              <a:t>standard of care where patients are </a:t>
            </a:r>
            <a:r>
              <a:rPr lang="en-GB" sz="1200" dirty="0">
                <a:effectLst/>
                <a:ea typeface="Montserrat-Light" charset="0"/>
                <a:cs typeface="Montserrat-Light" charset="0"/>
              </a:rPr>
              <a:t>thought to be fit enough for, and willing to undergo, investigations and treatment. Patients who are unfit for, or unwilling to undergo investigations and treatment, should be discussed at the MDT </a:t>
            </a:r>
            <a:r>
              <a:rPr lang="en-GB" sz="1200" dirty="0">
                <a:ea typeface="Montserrat-Light" charset="0"/>
                <a:cs typeface="Montserrat-Light" charset="0"/>
              </a:rPr>
              <a:t>meeting to explore further options including supportive care.</a:t>
            </a:r>
          </a:p>
          <a:p>
            <a:pPr algn="just"/>
            <a:endParaRPr lang="en-GB" sz="1200" dirty="0">
              <a:ea typeface="Montserrat-Light" charset="0"/>
              <a:cs typeface="Montserrat-Light" charset="0"/>
            </a:endParaRPr>
          </a:p>
          <a:p>
            <a:pPr algn="just"/>
            <a:endParaRPr lang="en-GB" sz="1200" dirty="0">
              <a:effectLst/>
              <a:ea typeface="Montserrat-Light" charset="0"/>
              <a:cs typeface="Montserrat-Light" charset="0"/>
            </a:endParaRPr>
          </a:p>
        </p:txBody>
      </p:sp>
      <p:sp>
        <p:nvSpPr>
          <p:cNvPr id="46" name="Rectangle 45"/>
          <p:cNvSpPr/>
          <p:nvPr/>
        </p:nvSpPr>
        <p:spPr>
          <a:xfrm>
            <a:off x="138724" y="2476563"/>
            <a:ext cx="6576082" cy="2123658"/>
          </a:xfrm>
          <a:prstGeom prst="rect">
            <a:avLst/>
          </a:prstGeom>
          <a:solidFill>
            <a:schemeClr val="bg1"/>
          </a:solidFill>
          <a:ln w="38100">
            <a:solidFill>
              <a:schemeClr val="tx1"/>
            </a:solidFill>
          </a:ln>
        </p:spPr>
        <p:txBody>
          <a:bodyPr wrap="square">
            <a:spAutoFit/>
          </a:bodyPr>
          <a:lstStyle/>
          <a:p>
            <a:pPr lvl="0" eaLnBrk="0" fontAlgn="base" hangingPunct="0">
              <a:spcBef>
                <a:spcPct val="0"/>
              </a:spcBef>
              <a:spcAft>
                <a:spcPct val="0"/>
              </a:spcAft>
            </a:pPr>
            <a:r>
              <a:rPr kumimoji="0" lang="x-none" altLang="x-none" sz="1100" b="1" i="0" u="none" strike="noStrike" cap="none" normalizeH="0" baseline="0" dirty="0">
                <a:ln>
                  <a:noFill/>
                </a:ln>
                <a:solidFill>
                  <a:schemeClr val="tx1"/>
                </a:solidFill>
                <a:effectLst/>
              </a:rPr>
              <a:t> Notes and guidance</a:t>
            </a:r>
            <a:endParaRPr kumimoji="0" lang="en-GB" altLang="x-none" sz="1100" b="1" i="0" u="none" strike="noStrike" cap="none" normalizeH="0" baseline="0" dirty="0">
              <a:ln>
                <a:noFill/>
              </a:ln>
              <a:solidFill>
                <a:schemeClr val="tx1"/>
              </a:solidFill>
              <a:effectLst/>
            </a:endParaRPr>
          </a:p>
          <a:p>
            <a:pPr lvl="0" eaLnBrk="0" fontAlgn="base" hangingPunct="0">
              <a:spcBef>
                <a:spcPct val="0"/>
              </a:spcBef>
              <a:spcAft>
                <a:spcPct val="0"/>
              </a:spcAft>
            </a:pPr>
            <a:r>
              <a:rPr lang="en-GB" altLang="x-none" sz="1100" dirty="0"/>
              <a:t>This category of patients may be suitable for treatment with curative intent using radiotherapy or </a:t>
            </a:r>
            <a:r>
              <a:rPr lang="en-GB" altLang="x-none" sz="1100" dirty="0" err="1"/>
              <a:t>chemoradiotherapy</a:t>
            </a:r>
            <a:r>
              <a:rPr lang="en-GB" altLang="x-none" sz="1100" dirty="0"/>
              <a:t>. Mediastinal nodes contiguous with the primary tumour or conglomerate are almost always involved and sampling may proceed to confirm diagnosis. There is a high chance of metastatic disease. </a:t>
            </a:r>
          </a:p>
          <a:p>
            <a:pPr lvl="0" eaLnBrk="0" fontAlgn="base" hangingPunct="0">
              <a:spcBef>
                <a:spcPct val="0"/>
              </a:spcBef>
              <a:spcAft>
                <a:spcPct val="0"/>
              </a:spcAft>
            </a:pPr>
            <a:endParaRPr lang="en-GB" altLang="x-none" sz="1100" dirty="0"/>
          </a:p>
          <a:p>
            <a:r>
              <a:rPr lang="en-GB" sz="1100" dirty="0"/>
              <a:t>Diagnostic EBUS refers to  the targeted sampling of nodal disease for pathological confirmation, tumour sub-typing and molecular pathology.</a:t>
            </a:r>
            <a:endParaRPr lang="en-US" sz="1100" dirty="0"/>
          </a:p>
          <a:p>
            <a:r>
              <a:rPr lang="en-GB" sz="1100" dirty="0"/>
              <a:t>“Invasive mediastinal lymphadenopathy” has poorly defined borders and cannot be easily measured. It forms conglomerate disease with other nodal stations.</a:t>
            </a:r>
          </a:p>
          <a:p>
            <a:endParaRPr lang="en-GB" sz="1100" dirty="0"/>
          </a:p>
          <a:p>
            <a:r>
              <a:rPr lang="en-US" sz="1100" dirty="0"/>
              <a:t>A specialist supportive/palliative care review should be routinely offered to all patients for whom the MDT treatment decision is ‘best supportive care’ and/or uncontrolled symptoms.</a:t>
            </a:r>
          </a:p>
        </p:txBody>
      </p:sp>
      <p:sp>
        <p:nvSpPr>
          <p:cNvPr id="28" name="Rectangle 39"/>
          <p:cNvSpPr>
            <a:spLocks noChangeArrowheads="1"/>
          </p:cNvSpPr>
          <p:nvPr/>
        </p:nvSpPr>
        <p:spPr bwMode="auto">
          <a:xfrm rot="10800000" flipH="1" flipV="1">
            <a:off x="17092" y="8257870"/>
            <a:ext cx="6793283" cy="830997"/>
          </a:xfrm>
          <a:prstGeom prst="rect">
            <a:avLst/>
          </a:prstGeom>
          <a:solidFill>
            <a:schemeClr val="bg1"/>
          </a:solidFill>
          <a:ln>
            <a:noFill/>
          </a:ln>
          <a:effectLst/>
        </p:spPr>
        <p:txBody>
          <a:bodyPr vert="horz" wrap="square" lIns="65067" tIns="45720" rIns="91440" bIns="0" numCol="1" anchor="ctr" anchorCtr="0" compatLnSpc="1">
            <a:prstTxWarp prst="textNoShape">
              <a:avLst/>
            </a:prstTxWarp>
            <a:spAutoFit/>
          </a:bodyPr>
          <a:lstStyle/>
          <a:p>
            <a:pPr lvl="0" eaLnBrk="0" fontAlgn="base" hangingPunct="0">
              <a:spcBef>
                <a:spcPct val="0"/>
              </a:spcBef>
              <a:spcAft>
                <a:spcPct val="0"/>
              </a:spcAft>
            </a:pPr>
            <a:r>
              <a:rPr lang="en-GB" sz="1000" b="1" dirty="0">
                <a:ea typeface="Montserrat-Light" charset="0"/>
                <a:cs typeface="Montserrat-Light" charset="0"/>
              </a:rPr>
              <a:t>D</a:t>
            </a:r>
            <a:r>
              <a:rPr lang="en-GB" sz="1000" b="1" dirty="0">
                <a:effectLst/>
                <a:ea typeface="Montserrat-Light" charset="0"/>
                <a:cs typeface="Montserrat-Light" charset="0"/>
              </a:rPr>
              <a:t>ataset for MDT discussion:</a:t>
            </a:r>
            <a:endParaRPr lang="en-US" sz="1100" dirty="0">
              <a:effectLst/>
              <a:ea typeface="Montserrat-Light" charset="0"/>
              <a:cs typeface="Montserrat-Light" charset="0"/>
            </a:endParaRPr>
          </a:p>
          <a:p>
            <a:pPr>
              <a:spcBef>
                <a:spcPts val="25"/>
              </a:spcBef>
              <a:spcAft>
                <a:spcPts val="0"/>
              </a:spcAft>
            </a:pPr>
            <a:r>
              <a:rPr lang="en-GB" sz="1000" spc="-40" dirty="0">
                <a:effectLst/>
                <a:ea typeface="Montserrat" charset="0"/>
                <a:cs typeface="Montserrat" charset="0"/>
              </a:rPr>
              <a:t>PET-CT and MR brain</a:t>
            </a:r>
            <a:r>
              <a:rPr lang="en-GB" sz="1000" spc="-5" dirty="0">
                <a:effectLst/>
                <a:ea typeface="Montserrat" charset="0"/>
                <a:cs typeface="Montserrat" charset="0"/>
              </a:rPr>
              <a:t> </a:t>
            </a:r>
            <a:r>
              <a:rPr lang="en-GB" sz="1000" spc="-40" dirty="0">
                <a:effectLst/>
                <a:ea typeface="Montserrat" charset="0"/>
                <a:cs typeface="Montserrat" charset="0"/>
              </a:rPr>
              <a:t>results</a:t>
            </a:r>
          </a:p>
          <a:p>
            <a:pPr>
              <a:spcBef>
                <a:spcPts val="25"/>
              </a:spcBef>
              <a:spcAft>
                <a:spcPts val="0"/>
              </a:spcAft>
            </a:pPr>
            <a:r>
              <a:rPr lang="en-GB" sz="1000" spc="-40" dirty="0" err="1">
                <a:ea typeface="Montserrat" charset="0"/>
                <a:cs typeface="Montserrat" charset="0"/>
              </a:rPr>
              <a:t>Bronchoscopic</a:t>
            </a:r>
            <a:r>
              <a:rPr lang="en-GB" sz="1000" spc="-40" dirty="0">
                <a:ea typeface="Montserrat" charset="0"/>
                <a:cs typeface="Montserrat" charset="0"/>
              </a:rPr>
              <a:t> / EBUS / other pathology</a:t>
            </a:r>
            <a:endParaRPr lang="en-US" sz="1000" spc="-40" dirty="0">
              <a:ea typeface="Montserrat" charset="0"/>
              <a:cs typeface="Montserrat" charset="0"/>
            </a:endParaRPr>
          </a:p>
          <a:p>
            <a:pPr lvl="0">
              <a:lnSpc>
                <a:spcPts val="1210"/>
              </a:lnSpc>
              <a:spcAft>
                <a:spcPts val="0"/>
              </a:spcAft>
              <a:buClr>
                <a:srgbClr val="D2232A"/>
              </a:buClr>
              <a:buSzPts val="1000"/>
              <a:tabLst>
                <a:tab pos="132715" algn="l"/>
              </a:tabLst>
            </a:pPr>
            <a:r>
              <a:rPr lang="en-GB" sz="1000" spc="-40" dirty="0">
                <a:effectLst/>
                <a:ea typeface="Montserrat" charset="0"/>
                <a:cs typeface="Montserrat" charset="0"/>
              </a:rPr>
              <a:t>Performance status, FEV</a:t>
            </a:r>
            <a:r>
              <a:rPr lang="en-GB" sz="1000" spc="-40" baseline="-25000" dirty="0">
                <a:effectLst/>
                <a:ea typeface="Montserrat" charset="0"/>
                <a:cs typeface="Montserrat" charset="0"/>
              </a:rPr>
              <a:t>1</a:t>
            </a:r>
            <a:r>
              <a:rPr lang="en-GB" sz="1000" spc="-40" dirty="0">
                <a:effectLst/>
                <a:ea typeface="Montserrat" charset="0"/>
                <a:cs typeface="Montserrat" charset="0"/>
              </a:rPr>
              <a:t>  and DLCO</a:t>
            </a:r>
          </a:p>
          <a:p>
            <a:pPr lvl="0">
              <a:lnSpc>
                <a:spcPts val="1210"/>
              </a:lnSpc>
              <a:spcAft>
                <a:spcPts val="0"/>
              </a:spcAft>
              <a:buClr>
                <a:srgbClr val="D2232A"/>
              </a:buClr>
              <a:buSzPts val="1000"/>
              <a:tabLst>
                <a:tab pos="132715" algn="l"/>
              </a:tabLst>
            </a:pPr>
            <a:r>
              <a:rPr lang="en-GB" sz="1000" spc="-40" dirty="0">
                <a:ea typeface="Montserrat" charset="0"/>
                <a:cs typeface="Montserrat" charset="0"/>
              </a:rPr>
              <a:t>Renal function</a:t>
            </a:r>
            <a:endParaRPr lang="en-GB" sz="1000" spc="-40" dirty="0">
              <a:effectLst/>
              <a:ea typeface="Montserrat" charset="0"/>
              <a:cs typeface="Montserrat" charset="0"/>
            </a:endParaRPr>
          </a:p>
        </p:txBody>
      </p:sp>
      <p:pic>
        <p:nvPicPr>
          <p:cNvPr id="23"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1" y="52365"/>
            <a:ext cx="819187" cy="48886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p:nvPicPr>
        <p:blipFill rotWithShape="1">
          <a:blip r:embed="rId4">
            <a:extLst>
              <a:ext uri="{28A0092B-C50C-407E-A947-70E740481C1C}">
                <a14:useLocalDpi xmlns:a14="http://schemas.microsoft.com/office/drawing/2010/main" val="0"/>
              </a:ext>
            </a:extLst>
          </a:blip>
          <a:srcRect l="18417" t="20339" r="24368" b="20729"/>
          <a:stretch/>
        </p:blipFill>
        <p:spPr>
          <a:xfrm>
            <a:off x="51679" y="1039773"/>
            <a:ext cx="1948140" cy="1372780"/>
          </a:xfrm>
          <a:prstGeom prst="rect">
            <a:avLst/>
          </a:prstGeom>
        </p:spPr>
      </p:pic>
      <p:grpSp>
        <p:nvGrpSpPr>
          <p:cNvPr id="22" name="Group 21">
            <a:extLst>
              <a:ext uri="{FF2B5EF4-FFF2-40B4-BE49-F238E27FC236}">
                <a16:creationId xmlns:a16="http://schemas.microsoft.com/office/drawing/2014/main" xmlns="" id="{18D12E0F-3D1D-438F-9C2B-893ACFF4F127}"/>
              </a:ext>
            </a:extLst>
          </p:cNvPr>
          <p:cNvGrpSpPr/>
          <p:nvPr/>
        </p:nvGrpSpPr>
        <p:grpSpPr>
          <a:xfrm>
            <a:off x="82370" y="5584091"/>
            <a:ext cx="6694963" cy="758985"/>
            <a:chOff x="54722" y="5515233"/>
            <a:chExt cx="6733120" cy="758985"/>
          </a:xfrm>
        </p:grpSpPr>
        <p:sp>
          <p:nvSpPr>
            <p:cNvPr id="24" name="Rectangle 37">
              <a:extLst>
                <a:ext uri="{FF2B5EF4-FFF2-40B4-BE49-F238E27FC236}">
                  <a16:creationId xmlns:a16="http://schemas.microsoft.com/office/drawing/2014/main" xmlns="" id="{3C6F80D3-1D67-41CE-A3D2-D7DC280EB443}"/>
                </a:ext>
              </a:extLst>
            </p:cNvPr>
            <p:cNvSpPr>
              <a:spLocks noChangeArrowheads="1"/>
            </p:cNvSpPr>
            <p:nvPr/>
          </p:nvSpPr>
          <p:spPr bwMode="auto">
            <a:xfrm>
              <a:off x="3761389" y="6005150"/>
              <a:ext cx="3026453" cy="269068"/>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Fitness</a:t>
              </a:r>
              <a:r>
                <a:rPr kumimoji="0" lang="en-GB" altLang="x-none" sz="1100" b="1" i="0" u="none" strike="noStrike" cap="none" normalizeH="0" dirty="0">
                  <a:ln>
                    <a:noFill/>
                  </a:ln>
                  <a:solidFill>
                    <a:schemeClr val="bg1"/>
                  </a:solidFill>
                  <a:effectLst/>
                </a:rPr>
                <a:t> assessment:</a:t>
              </a:r>
              <a:endParaRPr kumimoji="0" lang="en-GB" altLang="x-none" sz="1100" b="1" i="0" u="none" strike="noStrike" cap="none" normalizeH="0" baseline="0" dirty="0">
                <a:ln>
                  <a:noFill/>
                </a:ln>
                <a:solidFill>
                  <a:schemeClr val="bg1"/>
                </a:solidFill>
                <a:effectLst/>
              </a:endParaRPr>
            </a:p>
          </p:txBody>
        </p:sp>
        <p:sp>
          <p:nvSpPr>
            <p:cNvPr id="25" name="Text Box 115">
              <a:extLst>
                <a:ext uri="{FF2B5EF4-FFF2-40B4-BE49-F238E27FC236}">
                  <a16:creationId xmlns:a16="http://schemas.microsoft.com/office/drawing/2014/main" xmlns="" id="{71F6B679-D0CF-4410-BD26-6D56A4CFC7A2}"/>
                </a:ext>
              </a:extLst>
            </p:cNvPr>
            <p:cNvSpPr txBox="1">
              <a:spLocks noChangeArrowheads="1"/>
            </p:cNvSpPr>
            <p:nvPr/>
          </p:nvSpPr>
          <p:spPr bwMode="auto">
            <a:xfrm>
              <a:off x="54722" y="5515233"/>
              <a:ext cx="3963617" cy="496681"/>
            </a:xfrm>
            <a:prstGeom prst="rect">
              <a:avLst/>
            </a:prstGeom>
            <a:solidFill>
              <a:srgbClr val="FF69E7"/>
            </a:solidFill>
            <a:ln w="12700">
              <a:noFill/>
            </a:ln>
          </p:spPr>
          <p:txBody>
            <a:bodyPr rot="0" vert="horz" wrap="square" lIns="0" tIns="0" rIns="0" bIns="0" anchor="t" anchorCtr="0" upright="1">
              <a:noAutofit/>
            </a:bodyPr>
            <a:lstStyle/>
            <a:p>
              <a:pPr lvl="0" eaLnBrk="0" fontAlgn="base" hangingPunct="0">
                <a:spcBef>
                  <a:spcPct val="0"/>
                </a:spcBef>
                <a:spcAft>
                  <a:spcPct val="0"/>
                </a:spcAft>
              </a:pPr>
              <a:endParaRPr kumimoji="0" lang="en-GB" altLang="x-none" sz="1100" b="1" i="0" u="none" strike="noStrike" cap="none" normalizeH="0" baseline="0" dirty="0">
                <a:solidFill>
                  <a:schemeClr val="tx1"/>
                </a:solidFill>
                <a:effectLst/>
                <a:ea typeface="Montserrat" charset="0"/>
                <a:cs typeface="Montserrat" charset="0"/>
              </a:endParaRPr>
            </a:p>
            <a:p>
              <a:pPr lvl="0" algn="ctr" eaLnBrk="0" fontAlgn="base" hangingPunct="0">
                <a:spcBef>
                  <a:spcPct val="0"/>
                </a:spcBef>
                <a:spcAft>
                  <a:spcPct val="0"/>
                </a:spcAft>
              </a:pPr>
              <a:r>
                <a:rPr kumimoji="0" lang="x-none" altLang="x-none" sz="1100" b="1" i="0" u="none" strike="noStrike" cap="none" normalizeH="0" baseline="0" dirty="0">
                  <a:solidFill>
                    <a:schemeClr val="tx1"/>
                  </a:solidFill>
                  <a:effectLst/>
                  <a:ea typeface="Montserrat" charset="0"/>
                  <a:cs typeface="Montserrat" charset="0"/>
                </a:rPr>
                <a:t>Diagnostic </a:t>
              </a:r>
              <a:r>
                <a:rPr kumimoji="0" lang="en-GB" altLang="x-none" sz="1100" b="1" i="0" u="none" strike="noStrike" cap="none" normalizeH="0" baseline="0" dirty="0">
                  <a:solidFill>
                    <a:schemeClr val="tx1"/>
                  </a:solidFill>
                  <a:effectLst/>
                  <a:ea typeface="Montserrat" charset="0"/>
                  <a:cs typeface="Montserrat" charset="0"/>
                </a:rPr>
                <a:t>and staging t</a:t>
              </a:r>
              <a:r>
                <a:rPr kumimoji="0" lang="x-none" altLang="x-none" sz="1100" b="1" i="0" u="none" strike="noStrike" cap="none" normalizeH="0" baseline="0" dirty="0">
                  <a:solidFill>
                    <a:schemeClr val="tx1"/>
                  </a:solidFill>
                  <a:effectLst/>
                  <a:ea typeface="Montserrat" charset="0"/>
                  <a:cs typeface="Montserrat" charset="0"/>
                </a:rPr>
                <a:t>ests </a:t>
              </a:r>
            </a:p>
          </p:txBody>
        </p:sp>
        <p:sp>
          <p:nvSpPr>
            <p:cNvPr id="27" name="Rectangle 37">
              <a:extLst>
                <a:ext uri="{FF2B5EF4-FFF2-40B4-BE49-F238E27FC236}">
                  <a16:creationId xmlns:a16="http://schemas.microsoft.com/office/drawing/2014/main" xmlns="" id="{AC328893-FF6E-4E4F-9146-C674814D9049}"/>
                </a:ext>
              </a:extLst>
            </p:cNvPr>
            <p:cNvSpPr>
              <a:spLocks noChangeArrowheads="1"/>
            </p:cNvSpPr>
            <p:nvPr/>
          </p:nvSpPr>
          <p:spPr bwMode="auto">
            <a:xfrm>
              <a:off x="54722" y="6012608"/>
              <a:ext cx="3737659" cy="261610"/>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Diagnostic and Staging Bundle:</a:t>
              </a:r>
            </a:p>
          </p:txBody>
        </p:sp>
        <p:sp>
          <p:nvSpPr>
            <p:cNvPr id="32" name="Text Box 115">
              <a:extLst>
                <a:ext uri="{FF2B5EF4-FFF2-40B4-BE49-F238E27FC236}">
                  <a16:creationId xmlns:a16="http://schemas.microsoft.com/office/drawing/2014/main" xmlns="" id="{0B359E08-9749-4FC4-9513-2748864F6DA7}"/>
                </a:ext>
              </a:extLst>
            </p:cNvPr>
            <p:cNvSpPr txBox="1">
              <a:spLocks noChangeArrowheads="1"/>
            </p:cNvSpPr>
            <p:nvPr/>
          </p:nvSpPr>
          <p:spPr bwMode="auto">
            <a:xfrm>
              <a:off x="4018339" y="5515233"/>
              <a:ext cx="2769502" cy="496681"/>
            </a:xfrm>
            <a:prstGeom prst="rect">
              <a:avLst/>
            </a:prstGeom>
            <a:solidFill>
              <a:srgbClr val="FF69E7"/>
            </a:solidFill>
            <a:ln w="12700">
              <a:noFill/>
            </a:ln>
          </p:spPr>
          <p:txBody>
            <a:bodyPr rot="0" vert="horz" wrap="square" lIns="0" tIns="0" rIns="0" bIns="0" anchor="t" anchorCtr="0" upright="1">
              <a:noAutofit/>
            </a:bodyPr>
            <a:lstStyle/>
            <a:p>
              <a:pPr lvl="0" eaLnBrk="0" fontAlgn="base" hangingPunct="0">
                <a:spcBef>
                  <a:spcPct val="0"/>
                </a:spcBef>
                <a:spcAft>
                  <a:spcPct val="0"/>
                </a:spcAft>
              </a:pPr>
              <a:endParaRPr kumimoji="0" lang="en-GB" altLang="x-none" sz="1100" b="1" i="0" u="none" strike="noStrike" cap="none" normalizeH="0" baseline="0" dirty="0">
                <a:solidFill>
                  <a:schemeClr val="tx1"/>
                </a:solidFill>
                <a:effectLst/>
                <a:ea typeface="Montserrat" charset="0"/>
                <a:cs typeface="Montserrat" charset="0"/>
              </a:endParaRPr>
            </a:p>
            <a:p>
              <a:pPr lvl="0" algn="ctr" eaLnBrk="0" fontAlgn="base" hangingPunct="0">
                <a:spcBef>
                  <a:spcPct val="0"/>
                </a:spcBef>
                <a:spcAft>
                  <a:spcPct val="0"/>
                </a:spcAft>
              </a:pPr>
              <a:r>
                <a:rPr kumimoji="0" lang="en-GB" altLang="x-none" sz="1100" b="1" i="0" u="none" strike="noStrike" cap="none" normalizeH="0" baseline="0" dirty="0">
                  <a:solidFill>
                    <a:schemeClr val="tx1"/>
                  </a:solidFill>
                  <a:effectLst/>
                  <a:ea typeface="Montserrat" charset="0"/>
                  <a:cs typeface="Montserrat" charset="0"/>
                </a:rPr>
                <a:t>Physiology tests </a:t>
              </a:r>
              <a:r>
                <a:rPr kumimoji="0" lang="en-GB" altLang="x-none" sz="1100" i="0" u="none" strike="noStrike" cap="none" normalizeH="0" baseline="0" dirty="0">
                  <a:solidFill>
                    <a:schemeClr val="tx1"/>
                  </a:solidFill>
                  <a:effectLst/>
                  <a:ea typeface="Montserrat" charset="0"/>
                  <a:cs typeface="Montserrat" charset="0"/>
                </a:rPr>
                <a:t>(request simultaneously)</a:t>
              </a:r>
              <a:endParaRPr kumimoji="0" lang="x-none" altLang="x-none" sz="1100" i="0" u="none" strike="noStrike" cap="none" normalizeH="0" baseline="0" dirty="0">
                <a:solidFill>
                  <a:schemeClr val="tx1"/>
                </a:solidFill>
                <a:effectLst/>
                <a:ea typeface="Montserrat" charset="0"/>
                <a:cs typeface="Montserrat" charset="0"/>
              </a:endParaRPr>
            </a:p>
          </p:txBody>
        </p:sp>
      </p:grpSp>
    </p:spTree>
    <p:extLst>
      <p:ext uri="{BB962C8B-B14F-4D97-AF65-F5344CB8AC3E}">
        <p14:creationId xmlns:p14="http://schemas.microsoft.com/office/powerpoint/2010/main" val="74024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788757" y="0"/>
            <a:ext cx="5180195" cy="577434"/>
          </a:xfrm>
          <a:prstGeom prst="rect">
            <a:avLst/>
          </a:prstGeom>
          <a:solidFill>
            <a:srgbClr val="A54AEA"/>
          </a:solidFill>
          <a:ln>
            <a:noFill/>
          </a:ln>
        </p:spPr>
        <p:txBody>
          <a:bodyPr rot="0" vert="horz" wrap="square" lIns="91440" tIns="45720" rIns="91440" bIns="45720" anchor="ctr" anchorCtr="1" upright="1">
            <a:noAutofit/>
          </a:bodyPr>
          <a:lstStyle/>
          <a:p>
            <a:pPr algn="ctr"/>
            <a:r>
              <a:rPr lang="en-GB" sz="1600" dirty="0">
                <a:solidFill>
                  <a:schemeClr val="bg1"/>
                </a:solidFill>
              </a:rPr>
              <a:t>Distant metastases</a:t>
            </a:r>
            <a:r>
              <a:rPr lang="en-US" sz="1600" dirty="0">
                <a:solidFill>
                  <a:schemeClr val="bg1"/>
                </a:solidFill>
                <a:effectLst/>
              </a:rPr>
              <a:t> </a:t>
            </a:r>
            <a:r>
              <a:rPr lang="en-GB" sz="1600" dirty="0">
                <a:solidFill>
                  <a:schemeClr val="bg1"/>
                </a:solidFill>
              </a:rPr>
              <a:t>on staging CT</a:t>
            </a:r>
            <a:endParaRPr lang="en-US" sz="1600" dirty="0">
              <a:solidFill>
                <a:schemeClr val="bg1"/>
              </a:solidFill>
            </a:endParaRPr>
          </a:p>
        </p:txBody>
      </p:sp>
      <p:sp>
        <p:nvSpPr>
          <p:cNvPr id="6" name="Rectangle 5"/>
          <p:cNvSpPr>
            <a:spLocks noChangeArrowheads="1"/>
          </p:cNvSpPr>
          <p:nvPr/>
        </p:nvSpPr>
        <p:spPr bwMode="auto">
          <a:xfrm>
            <a:off x="39365" y="2992065"/>
            <a:ext cx="6660619" cy="1117244"/>
          </a:xfrm>
          <a:prstGeom prst="rect">
            <a:avLst/>
          </a:prstGeom>
          <a:solidFill>
            <a:schemeClr val="bg1"/>
          </a:solidFill>
          <a:ln>
            <a:noFill/>
          </a:ln>
        </p:spPr>
        <p:txBody>
          <a:bodyPr rot="0" vert="horz" wrap="square" lIns="91440" tIns="45720" rIns="91440" bIns="45720" anchor="t" anchorCtr="0" upright="1">
            <a:noAutofit/>
          </a:bodyPr>
          <a:lstStyle/>
          <a:p>
            <a:endParaRPr lang="en-US" sz="1100"/>
          </a:p>
        </p:txBody>
      </p:sp>
      <p:sp>
        <p:nvSpPr>
          <p:cNvPr id="29" name="Text Box 115"/>
          <p:cNvSpPr txBox="1">
            <a:spLocks noChangeArrowheads="1"/>
          </p:cNvSpPr>
          <p:nvPr/>
        </p:nvSpPr>
        <p:spPr bwMode="auto">
          <a:xfrm>
            <a:off x="4207779" y="5709956"/>
            <a:ext cx="2577836" cy="470178"/>
          </a:xfrm>
          <a:prstGeom prst="rect">
            <a:avLst/>
          </a:prstGeom>
          <a:solidFill>
            <a:srgbClr val="A54AEA"/>
          </a:solidFill>
          <a:ln w="12700">
            <a:noFill/>
          </a:ln>
        </p:spPr>
        <p:txBody>
          <a:bodyPr rot="0" vert="horz" wrap="square" lIns="0" tIns="0" rIns="0" bIns="0" anchor="t" anchorCtr="0" upright="1">
            <a:noAutofit/>
          </a:bodyPr>
          <a:lstStyle/>
          <a:p>
            <a:pPr marL="57785">
              <a:lnSpc>
                <a:spcPts val="1210"/>
              </a:lnSpc>
              <a:spcBef>
                <a:spcPts val="245"/>
              </a:spcBef>
              <a:spcAft>
                <a:spcPts val="0"/>
              </a:spcAft>
            </a:pPr>
            <a:endParaRPr lang="en-GB" sz="1100" b="1" dirty="0">
              <a:effectLst/>
              <a:ea typeface="Montserrat-Light" charset="0"/>
              <a:cs typeface="Montserrat-Light" charset="0"/>
            </a:endParaRPr>
          </a:p>
          <a:p>
            <a:pPr marL="57785" algn="ctr">
              <a:lnSpc>
                <a:spcPts val="1210"/>
              </a:lnSpc>
              <a:spcBef>
                <a:spcPts val="245"/>
              </a:spcBef>
              <a:spcAft>
                <a:spcPts val="0"/>
              </a:spcAft>
            </a:pPr>
            <a:r>
              <a:rPr lang="en-GB" sz="1100" b="1" dirty="0">
                <a:effectLst/>
                <a:ea typeface="Montserrat-Light" charset="0"/>
                <a:cs typeface="Montserrat-Light" charset="0"/>
              </a:rPr>
              <a:t>Physiology tests</a:t>
            </a:r>
            <a:r>
              <a:rPr lang="en-US" sz="1100" dirty="0">
                <a:ea typeface="Montserrat-Light" charset="0"/>
                <a:cs typeface="Montserrat-Light" charset="0"/>
              </a:rPr>
              <a:t> </a:t>
            </a:r>
            <a:r>
              <a:rPr lang="en-GB" sz="1100" dirty="0">
                <a:effectLst/>
                <a:ea typeface="Montserrat-Light" charset="0"/>
                <a:cs typeface="Montserrat-Light" charset="0"/>
              </a:rPr>
              <a:t>(request simultaneously)</a:t>
            </a:r>
            <a:endParaRPr lang="en-US" sz="1100" dirty="0">
              <a:effectLst/>
              <a:ea typeface="Montserrat-Light" charset="0"/>
              <a:cs typeface="Montserrat-Light" charset="0"/>
            </a:endParaRPr>
          </a:p>
        </p:txBody>
      </p:sp>
      <p:sp>
        <p:nvSpPr>
          <p:cNvPr id="30" name="Rectangle 36"/>
          <p:cNvSpPr>
            <a:spLocks noChangeArrowheads="1"/>
          </p:cNvSpPr>
          <p:nvPr/>
        </p:nvSpPr>
        <p:spPr bwMode="auto">
          <a:xfrm>
            <a:off x="-5764696" y="473684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sz="1000" dirty="0"/>
          </a:p>
        </p:txBody>
      </p:sp>
      <p:sp>
        <p:nvSpPr>
          <p:cNvPr id="31" name="Rectangle 37"/>
          <p:cNvSpPr>
            <a:spLocks noChangeArrowheads="1"/>
          </p:cNvSpPr>
          <p:nvPr/>
        </p:nvSpPr>
        <p:spPr bwMode="auto">
          <a:xfrm>
            <a:off x="4217572" y="6179730"/>
            <a:ext cx="2570566" cy="259834"/>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Fitness</a:t>
            </a:r>
            <a:r>
              <a:rPr kumimoji="0" lang="en-GB" altLang="x-none" sz="1100" b="1" i="0" u="none" strike="noStrike" cap="none" normalizeH="0" dirty="0">
                <a:ln>
                  <a:noFill/>
                </a:ln>
                <a:solidFill>
                  <a:schemeClr val="bg1"/>
                </a:solidFill>
                <a:effectLst/>
              </a:rPr>
              <a:t> </a:t>
            </a:r>
            <a:r>
              <a:rPr kumimoji="0" lang="en-GB" altLang="x-none" sz="1100" b="1" i="0" u="none" strike="noStrike" cap="none" normalizeH="0">
                <a:ln>
                  <a:noFill/>
                </a:ln>
                <a:solidFill>
                  <a:schemeClr val="bg1"/>
                </a:solidFill>
                <a:effectLst/>
              </a:rPr>
              <a:t>assessment:</a:t>
            </a:r>
            <a:endParaRPr kumimoji="0" lang="en-GB" altLang="x-none" sz="1100" b="1" i="0" u="none" strike="noStrike" cap="none" normalizeH="0" baseline="0" dirty="0">
              <a:ln>
                <a:noFill/>
              </a:ln>
              <a:solidFill>
                <a:schemeClr val="bg1"/>
              </a:solidFill>
              <a:effectLst/>
            </a:endParaRPr>
          </a:p>
        </p:txBody>
      </p:sp>
      <p:sp>
        <p:nvSpPr>
          <p:cNvPr id="45" name="Rectangle 44"/>
          <p:cNvSpPr/>
          <p:nvPr/>
        </p:nvSpPr>
        <p:spPr>
          <a:xfrm>
            <a:off x="2394190" y="541916"/>
            <a:ext cx="4391425" cy="5001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Broadly assess for fitness for treatment</a:t>
            </a:r>
          </a:p>
          <a:p>
            <a:pPr algn="ctr"/>
            <a:endParaRPr lang="en-US" sz="1100" dirty="0"/>
          </a:p>
        </p:txBody>
      </p:sp>
      <p:sp>
        <p:nvSpPr>
          <p:cNvPr id="48" name="Rectangle 47"/>
          <p:cNvSpPr/>
          <p:nvPr/>
        </p:nvSpPr>
        <p:spPr>
          <a:xfrm>
            <a:off x="36842" y="541234"/>
            <a:ext cx="2357349" cy="48568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Assess contrast-enhanced CT of lower neck, thorax and upper abdomen</a:t>
            </a:r>
          </a:p>
        </p:txBody>
      </p:sp>
      <p:sp>
        <p:nvSpPr>
          <p:cNvPr id="52" name="Text Box 115"/>
          <p:cNvSpPr txBox="1">
            <a:spLocks noChangeArrowheads="1"/>
          </p:cNvSpPr>
          <p:nvPr/>
        </p:nvSpPr>
        <p:spPr bwMode="auto">
          <a:xfrm>
            <a:off x="62288" y="5731250"/>
            <a:ext cx="4160342" cy="448884"/>
          </a:xfrm>
          <a:prstGeom prst="rect">
            <a:avLst/>
          </a:prstGeom>
          <a:solidFill>
            <a:srgbClr val="A54AEA"/>
          </a:solidFill>
          <a:ln w="12700">
            <a:noFill/>
          </a:ln>
        </p:spPr>
        <p:txBody>
          <a:bodyPr rot="0" vert="horz" wrap="square" lIns="0" tIns="0" rIns="0" bIns="0" anchor="t" anchorCtr="0" upright="1">
            <a:noAutofit/>
          </a:bodyPr>
          <a:lstStyle/>
          <a:p>
            <a:pPr lvl="0" eaLnBrk="0" fontAlgn="base" hangingPunct="0">
              <a:spcBef>
                <a:spcPct val="0"/>
              </a:spcBef>
              <a:spcAft>
                <a:spcPct val="0"/>
              </a:spcAft>
            </a:pPr>
            <a:endParaRPr kumimoji="0" lang="en-GB" altLang="x-none" sz="1100" b="1" i="0" u="none" strike="noStrike" cap="none" normalizeH="0" baseline="0" dirty="0">
              <a:ln>
                <a:noFill/>
              </a:ln>
              <a:solidFill>
                <a:schemeClr val="tx1"/>
              </a:solidFill>
              <a:effectLst/>
              <a:ea typeface="Montserrat" charset="0"/>
              <a:cs typeface="Montserrat" charset="0"/>
            </a:endParaRPr>
          </a:p>
          <a:p>
            <a:pPr lvl="0" algn="ctr" eaLnBrk="0" fontAlgn="base" hangingPunct="0">
              <a:spcBef>
                <a:spcPct val="0"/>
              </a:spcBef>
              <a:spcAft>
                <a:spcPct val="0"/>
              </a:spcAft>
            </a:pPr>
            <a:r>
              <a:rPr kumimoji="0" lang="x-none" altLang="x-none" sz="1100" b="1" i="0" u="none" strike="noStrike" cap="none" normalizeH="0" baseline="0" dirty="0">
                <a:ln>
                  <a:noFill/>
                </a:ln>
                <a:solidFill>
                  <a:schemeClr val="tx1"/>
                </a:solidFill>
                <a:effectLst/>
                <a:ea typeface="Montserrat" charset="0"/>
                <a:cs typeface="Montserrat" charset="0"/>
              </a:rPr>
              <a:t>Diagnostic </a:t>
            </a:r>
            <a:r>
              <a:rPr kumimoji="0" lang="en-GB" altLang="x-none" sz="1100" b="1" i="0" u="none" strike="noStrike" cap="none" normalizeH="0" baseline="0" dirty="0">
                <a:ln>
                  <a:noFill/>
                </a:ln>
                <a:solidFill>
                  <a:schemeClr val="tx1"/>
                </a:solidFill>
                <a:effectLst/>
                <a:ea typeface="Montserrat" charset="0"/>
                <a:cs typeface="Montserrat" charset="0"/>
              </a:rPr>
              <a:t>and staging t</a:t>
            </a:r>
            <a:r>
              <a:rPr kumimoji="0" lang="x-none" altLang="x-none" sz="1100" b="1" i="0" u="none" strike="noStrike" cap="none" normalizeH="0" baseline="0" dirty="0">
                <a:ln>
                  <a:noFill/>
                </a:ln>
                <a:solidFill>
                  <a:schemeClr val="tx1"/>
                </a:solidFill>
                <a:effectLst/>
                <a:ea typeface="Montserrat" charset="0"/>
                <a:cs typeface="Montserrat" charset="0"/>
              </a:rPr>
              <a:t>ests </a:t>
            </a:r>
          </a:p>
        </p:txBody>
      </p:sp>
      <p:sp>
        <p:nvSpPr>
          <p:cNvPr id="54" name="Rectangle 34"/>
          <p:cNvSpPr>
            <a:spLocks noChangeArrowheads="1"/>
          </p:cNvSpPr>
          <p:nvPr/>
        </p:nvSpPr>
        <p:spPr bwMode="auto">
          <a:xfrm>
            <a:off x="62288" y="6437586"/>
            <a:ext cx="4151923" cy="2416046"/>
          </a:xfrm>
          <a:prstGeom prst="rect">
            <a:avLst/>
          </a:prstGeom>
          <a:solidFill>
            <a:srgbClr val="A54AEA"/>
          </a:solidFill>
          <a:ln>
            <a:noFill/>
          </a:ln>
          <a:effectLst/>
        </p:spPr>
        <p:txBody>
          <a:bodyPr vert="horz" wrap="square" lIns="131721" tIns="45720" rIns="91440" bIns="0" numCol="1" anchor="ctr" anchorCtr="0" compatLnSpc="1">
            <a:prstTxWarp prst="textNoShape">
              <a:avLst/>
            </a:prstTxWarp>
            <a:spAutoFit/>
          </a:bodyPr>
          <a:lstStyle/>
          <a:p>
            <a:r>
              <a:rPr lang="en-GB" sz="1100" dirty="0"/>
              <a:t>Choose the least invasive and safest sampling technique to yield adequate pathology for tumour sub-typing and targeted therapy assessment. Options include:</a:t>
            </a:r>
            <a:endParaRPr lang="en-US" sz="1100" dirty="0"/>
          </a:p>
          <a:p>
            <a:pPr marL="171450" indent="-171450">
              <a:buFont typeface="Arial" charset="0"/>
              <a:buChar char="•"/>
            </a:pPr>
            <a:r>
              <a:rPr lang="en-GB" sz="1100" dirty="0"/>
              <a:t>Diagnostic bronchoscopy (±TBNA) </a:t>
            </a:r>
          </a:p>
          <a:p>
            <a:pPr marL="171450" indent="-171450">
              <a:buFont typeface="Arial" charset="0"/>
              <a:buChar char="•"/>
            </a:pPr>
            <a:r>
              <a:rPr lang="en-GB" sz="1100" dirty="0"/>
              <a:t>Diagnostic EBUS </a:t>
            </a:r>
          </a:p>
          <a:p>
            <a:pPr marL="171450" indent="-171450">
              <a:buFont typeface="Arial" charset="0"/>
              <a:buChar char="•"/>
            </a:pPr>
            <a:r>
              <a:rPr lang="en-GB" sz="1100" dirty="0"/>
              <a:t>US or CT guided biopsy of any target area</a:t>
            </a:r>
            <a:endParaRPr lang="en-US" sz="1100" dirty="0"/>
          </a:p>
          <a:p>
            <a:pPr marL="171450" indent="-171450">
              <a:buFont typeface="Arial" charset="0"/>
              <a:buChar char="•"/>
            </a:pPr>
            <a:r>
              <a:rPr lang="en-GB" sz="1100" dirty="0"/>
              <a:t>Pleural aspiration ± medical thoracoscopy if pleural effusion.</a:t>
            </a:r>
            <a:endParaRPr lang="en-US" sz="1100" dirty="0"/>
          </a:p>
          <a:p>
            <a:pPr marL="171450" indent="-171450">
              <a:buFont typeface="Arial" charset="0"/>
              <a:buChar char="•"/>
            </a:pPr>
            <a:r>
              <a:rPr lang="en-GB" sz="1100" dirty="0"/>
              <a:t>Reflex predictive biomarker testing is preferred</a:t>
            </a:r>
          </a:p>
          <a:p>
            <a:pPr marL="171450" indent="-171450">
              <a:buFont typeface="Arial" charset="0"/>
              <a:buChar char="•"/>
            </a:pPr>
            <a:r>
              <a:rPr lang="en-GB" sz="1100" dirty="0"/>
              <a:t>Bone biopsy should be avoided where there is no significant soft tissue component because of decalcification time and inability to do molecular </a:t>
            </a:r>
            <a:r>
              <a:rPr lang="en-GB" sz="1100" dirty="0" smtClean="0"/>
              <a:t>pathology</a:t>
            </a:r>
            <a:endParaRPr lang="en-GB" sz="1100" dirty="0"/>
          </a:p>
          <a:p>
            <a:pPr marL="171450" indent="-171450">
              <a:buFont typeface="Arial" charset="0"/>
              <a:buChar char="•"/>
            </a:pPr>
            <a:r>
              <a:rPr lang="en-GB" sz="1100" dirty="0"/>
              <a:t>Consider PET-CT and contrast enhanced CT brain for oligometastatic </a:t>
            </a:r>
            <a:r>
              <a:rPr lang="en-GB" sz="1100" dirty="0" smtClean="0"/>
              <a:t>disease (see separate notes)</a:t>
            </a:r>
            <a:endParaRPr lang="en-GB" sz="1100" dirty="0"/>
          </a:p>
          <a:p>
            <a:pPr marL="171450" indent="-171450">
              <a:buFont typeface="Arial" charset="0"/>
              <a:buChar char="•"/>
            </a:pPr>
            <a:endParaRPr lang="en-US" sz="1100" dirty="0"/>
          </a:p>
        </p:txBody>
      </p:sp>
      <p:sp>
        <p:nvSpPr>
          <p:cNvPr id="55" name="Rectangle 37"/>
          <p:cNvSpPr>
            <a:spLocks noChangeArrowheads="1"/>
          </p:cNvSpPr>
          <p:nvPr/>
        </p:nvSpPr>
        <p:spPr bwMode="auto">
          <a:xfrm>
            <a:off x="4215088" y="6439969"/>
            <a:ext cx="2574342" cy="2462213"/>
          </a:xfrm>
          <a:prstGeom prst="rect">
            <a:avLst/>
          </a:prstGeom>
          <a:solidFill>
            <a:srgbClr val="A54AEA"/>
          </a:solidFill>
          <a:ln>
            <a:noFill/>
          </a:ln>
          <a:effec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b="0" i="0" u="none" strike="noStrike" cap="none" normalizeH="0" baseline="0" dirty="0">
                <a:ln>
                  <a:noFill/>
                </a:ln>
                <a:effectLst/>
              </a:rPr>
              <a:t>Spirometry </a:t>
            </a:r>
            <a:r>
              <a:rPr kumimoji="0" lang="en-GB" altLang="x-none" sz="1100" b="0" i="0" u="none" strike="noStrike" cap="none" normalizeH="0" baseline="0" dirty="0">
                <a:ln>
                  <a:noFill/>
                </a:ln>
                <a:effectLst/>
              </a:rPr>
              <a:t>optional</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lang="en-GB" altLang="x-none" sz="1100" dirty="0"/>
              <a:t>Renal function</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kumimoji="0" lang="en-GB" altLang="x-none" sz="1100" b="0" i="0" u="none" strike="noStrike" cap="none" normalizeH="0" baseline="0" dirty="0">
              <a:ln>
                <a:noFill/>
              </a:ln>
              <a:effectLst/>
            </a:endParaRP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kumimoji="0" lang="en-GB" altLang="x-none" sz="1100" b="0" i="0" u="none" strike="noStrike" cap="none" normalizeH="0" baseline="0" dirty="0">
              <a:ln>
                <a:noFill/>
              </a:ln>
              <a:effectLst/>
            </a:endParaRP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kumimoji="0" lang="en-GB" altLang="x-none" sz="1100" b="0" i="0" u="none" strike="noStrike" cap="none" normalizeH="0" baseline="0" dirty="0">
              <a:ln>
                <a:noFill/>
              </a:ln>
              <a:effectLst/>
            </a:endParaRP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kumimoji="0" lang="en-GB" altLang="x-none" sz="1100" b="0" i="0" u="none" strike="noStrike" cap="none" normalizeH="0" baseline="0" dirty="0">
              <a:ln>
                <a:noFill/>
              </a:ln>
              <a:effectLst/>
            </a:endParaRP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p:txBody>
      </p:sp>
      <p:sp>
        <p:nvSpPr>
          <p:cNvPr id="59" name="Rectangle 37"/>
          <p:cNvSpPr>
            <a:spLocks noChangeArrowheads="1"/>
          </p:cNvSpPr>
          <p:nvPr/>
        </p:nvSpPr>
        <p:spPr bwMode="auto">
          <a:xfrm>
            <a:off x="62288" y="6180134"/>
            <a:ext cx="4159465" cy="259835"/>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Diagnostic and </a:t>
            </a:r>
            <a:r>
              <a:rPr kumimoji="0" lang="en-GB" altLang="x-none" sz="1100" b="1" i="0" u="none" strike="noStrike" cap="none" normalizeH="0" baseline="0">
                <a:ln>
                  <a:noFill/>
                </a:ln>
                <a:solidFill>
                  <a:schemeClr val="bg1"/>
                </a:solidFill>
                <a:effectLst/>
              </a:rPr>
              <a:t>Staging Bundle:</a:t>
            </a:r>
            <a:endParaRPr kumimoji="0" lang="en-GB" altLang="x-none" sz="1100" b="1" i="0" u="none" strike="noStrike" cap="none" normalizeH="0" baseline="0" dirty="0">
              <a:ln>
                <a:noFill/>
              </a:ln>
              <a:solidFill>
                <a:schemeClr val="bg1"/>
              </a:solidFill>
              <a:effectLst/>
            </a:endParaRPr>
          </a:p>
        </p:txBody>
      </p:sp>
      <p:sp>
        <p:nvSpPr>
          <p:cNvPr id="61" name="Rectangle 60"/>
          <p:cNvSpPr>
            <a:spLocks noChangeArrowheads="1"/>
          </p:cNvSpPr>
          <p:nvPr/>
        </p:nvSpPr>
        <p:spPr bwMode="auto">
          <a:xfrm>
            <a:off x="39366" y="0"/>
            <a:ext cx="1002034" cy="541234"/>
          </a:xfrm>
          <a:prstGeom prst="rect">
            <a:avLst/>
          </a:prstGeom>
          <a:solidFill>
            <a:srgbClr val="A54AEA"/>
          </a:solidFill>
          <a:ln>
            <a:noFill/>
          </a:ln>
        </p:spPr>
        <p:txBody>
          <a:bodyPr rot="0" vert="horz" wrap="square" lIns="91440" tIns="45720" rIns="91440" bIns="45720" anchor="ctr" anchorCtr="1" upright="1">
            <a:noAutofit/>
          </a:bodyPr>
          <a:lstStyle/>
          <a:p>
            <a:pPr algn="ctr"/>
            <a:r>
              <a:rPr lang="en-GB" smtClean="0">
                <a:solidFill>
                  <a:schemeClr val="bg1"/>
                </a:solidFill>
                <a:ea typeface="Montserrat-Light" charset="0"/>
                <a:cs typeface="Montserrat-Light" charset="0"/>
              </a:rPr>
              <a:t>DSOC </a:t>
            </a:r>
            <a:r>
              <a:rPr lang="en-GB" dirty="0">
                <a:solidFill>
                  <a:schemeClr val="bg1"/>
                </a:solidFill>
                <a:ea typeface="Montserrat-Light" charset="0"/>
                <a:cs typeface="Montserrat-Light" charset="0"/>
              </a:rPr>
              <a:t>4:</a:t>
            </a:r>
            <a:endParaRPr lang="en-US" dirty="0">
              <a:solidFill>
                <a:schemeClr val="bg1"/>
              </a:solidFill>
            </a:endParaRPr>
          </a:p>
        </p:txBody>
      </p:sp>
      <p:sp>
        <p:nvSpPr>
          <p:cNvPr id="63" name="Rectangle 62"/>
          <p:cNvSpPr>
            <a:spLocks noChangeArrowheads="1"/>
          </p:cNvSpPr>
          <p:nvPr/>
        </p:nvSpPr>
        <p:spPr bwMode="auto">
          <a:xfrm>
            <a:off x="39365" y="9410633"/>
            <a:ext cx="6746250" cy="411958"/>
          </a:xfrm>
          <a:prstGeom prst="rect">
            <a:avLst/>
          </a:prstGeom>
          <a:solidFill>
            <a:srgbClr val="A54AEA"/>
          </a:solidFill>
          <a:ln>
            <a:noFill/>
          </a:ln>
        </p:spPr>
        <p:txBody>
          <a:bodyPr rot="0" vert="horz" wrap="square" lIns="91440" tIns="45720" rIns="91440" bIns="45720" anchor="ctr" anchorCtr="1" upright="1">
            <a:noAutofit/>
          </a:bodyPr>
          <a:lstStyle/>
          <a:p>
            <a:pPr algn="ctr"/>
            <a:r>
              <a:rPr lang="en-GB" dirty="0">
                <a:solidFill>
                  <a:schemeClr val="bg1"/>
                </a:solidFill>
                <a:ea typeface="Montserrat-Light" charset="0"/>
                <a:cs typeface="Montserrat-Light" charset="0"/>
              </a:rPr>
              <a:t>Lung Cancer </a:t>
            </a:r>
            <a:r>
              <a:rPr lang="en-GB" dirty="0" smtClean="0">
                <a:solidFill>
                  <a:schemeClr val="bg1"/>
                </a:solidFill>
                <a:ea typeface="Montserrat-Light" charset="0"/>
                <a:cs typeface="Montserrat-Light" charset="0"/>
              </a:rPr>
              <a:t>Diagnostic Standard </a:t>
            </a:r>
            <a:r>
              <a:rPr lang="en-GB" dirty="0">
                <a:solidFill>
                  <a:schemeClr val="bg1"/>
                </a:solidFill>
                <a:ea typeface="Montserrat-Light" charset="0"/>
                <a:cs typeface="Montserrat-Light" charset="0"/>
              </a:rPr>
              <a:t>of Care Bundle 4 </a:t>
            </a:r>
            <a:r>
              <a:rPr lang="en-GB" dirty="0" smtClean="0">
                <a:solidFill>
                  <a:schemeClr val="bg1"/>
                </a:solidFill>
                <a:ea typeface="Montserrat-Light" charset="0"/>
                <a:cs typeface="Montserrat-Light" charset="0"/>
              </a:rPr>
              <a:t>(DSOC </a:t>
            </a:r>
            <a:r>
              <a:rPr lang="en-GB" dirty="0">
                <a:solidFill>
                  <a:schemeClr val="bg1"/>
                </a:solidFill>
                <a:ea typeface="Montserrat-Light" charset="0"/>
                <a:cs typeface="Montserrat-Light" charset="0"/>
              </a:rPr>
              <a:t>4)</a:t>
            </a:r>
            <a:endParaRPr lang="en-US" dirty="0">
              <a:solidFill>
                <a:schemeClr val="bg1"/>
              </a:solidFill>
            </a:endParaRPr>
          </a:p>
        </p:txBody>
      </p:sp>
      <p:sp>
        <p:nvSpPr>
          <p:cNvPr id="38" name="TextBox 37"/>
          <p:cNvSpPr txBox="1"/>
          <p:nvPr/>
        </p:nvSpPr>
        <p:spPr>
          <a:xfrm>
            <a:off x="2236053" y="1023678"/>
            <a:ext cx="4552084" cy="1569660"/>
          </a:xfrm>
          <a:prstGeom prst="rect">
            <a:avLst/>
          </a:prstGeom>
          <a:solidFill>
            <a:srgbClr val="A54AEA"/>
          </a:solidFill>
        </p:spPr>
        <p:txBody>
          <a:bodyPr wrap="square" rtlCol="0">
            <a:spAutoFit/>
          </a:bodyPr>
          <a:lstStyle/>
          <a:p>
            <a:pPr algn="just"/>
            <a:r>
              <a:rPr lang="en-GB" sz="1200" dirty="0">
                <a:effectLst/>
                <a:ea typeface="Montserrat-Light" charset="0"/>
                <a:cs typeface="Montserrat-Light" charset="0"/>
              </a:rPr>
              <a:t>Proceed with this </a:t>
            </a:r>
            <a:r>
              <a:rPr lang="en-GB" sz="1200" dirty="0">
                <a:ea typeface="Montserrat-Light" charset="0"/>
                <a:cs typeface="Montserrat-Light" charset="0"/>
              </a:rPr>
              <a:t>standard of care where patients are </a:t>
            </a:r>
            <a:r>
              <a:rPr lang="en-GB" sz="1200" dirty="0">
                <a:effectLst/>
                <a:ea typeface="Montserrat-Light" charset="0"/>
                <a:cs typeface="Montserrat-Light" charset="0"/>
              </a:rPr>
              <a:t>thought to be fit enough for, and willing to undergo, investigations and treatment. Patients who are unfit for, or unwilling to undergo investigations and treatment, should be discussed at the MDT </a:t>
            </a:r>
            <a:r>
              <a:rPr lang="en-GB" sz="1200" dirty="0">
                <a:ea typeface="Montserrat-Light" charset="0"/>
                <a:cs typeface="Montserrat-Light" charset="0"/>
              </a:rPr>
              <a:t>meeting to explore further options including supportive care.</a:t>
            </a:r>
          </a:p>
          <a:p>
            <a:pPr algn="just"/>
            <a:endParaRPr lang="en-GB" sz="1200" dirty="0">
              <a:effectLst/>
              <a:ea typeface="Montserrat-Light" charset="0"/>
              <a:cs typeface="Montserrat-Light" charset="0"/>
            </a:endParaRPr>
          </a:p>
          <a:p>
            <a:pPr algn="just"/>
            <a:endParaRPr lang="en-GB" sz="1200" dirty="0">
              <a:effectLst/>
              <a:ea typeface="Montserrat-Light" charset="0"/>
              <a:cs typeface="Montserrat-Light" charset="0"/>
            </a:endParaRPr>
          </a:p>
          <a:p>
            <a:pPr algn="just"/>
            <a:endParaRPr lang="en-US" sz="1200" dirty="0"/>
          </a:p>
        </p:txBody>
      </p:sp>
      <p:sp>
        <p:nvSpPr>
          <p:cNvPr id="46" name="Rectangle 45"/>
          <p:cNvSpPr/>
          <p:nvPr/>
        </p:nvSpPr>
        <p:spPr>
          <a:xfrm>
            <a:off x="152522" y="2644131"/>
            <a:ext cx="6576082" cy="2292935"/>
          </a:xfrm>
          <a:prstGeom prst="rect">
            <a:avLst/>
          </a:prstGeom>
          <a:solidFill>
            <a:schemeClr val="bg1"/>
          </a:solidFill>
          <a:ln w="38100">
            <a:solidFill>
              <a:schemeClr val="tx1"/>
            </a:solidFill>
          </a:ln>
        </p:spPr>
        <p:txBody>
          <a:bodyPr wrap="square">
            <a:spAutoFit/>
          </a:bodyPr>
          <a:lstStyle/>
          <a:p>
            <a:pPr lvl="0" eaLnBrk="0" fontAlgn="base" hangingPunct="0">
              <a:spcBef>
                <a:spcPct val="0"/>
              </a:spcBef>
              <a:spcAft>
                <a:spcPct val="0"/>
              </a:spcAft>
            </a:pPr>
            <a:r>
              <a:rPr kumimoji="0" lang="x-none" altLang="x-none" sz="1100" b="1" i="0" u="none" strike="noStrike" cap="none" normalizeH="0" baseline="0" dirty="0">
                <a:ln>
                  <a:noFill/>
                </a:ln>
                <a:solidFill>
                  <a:schemeClr val="tx1"/>
                </a:solidFill>
                <a:effectLst/>
              </a:rPr>
              <a:t>Notes and guidance</a:t>
            </a:r>
            <a:endParaRPr kumimoji="0" lang="en-GB" altLang="x-none" sz="1100" b="1" i="0" u="none" strike="noStrike" cap="none" normalizeH="0" baseline="0" dirty="0">
              <a:ln>
                <a:noFill/>
              </a:ln>
              <a:solidFill>
                <a:schemeClr val="tx1"/>
              </a:solidFill>
              <a:effectLst/>
            </a:endParaRPr>
          </a:p>
          <a:p>
            <a:r>
              <a:rPr lang="en-GB" sz="1100" dirty="0"/>
              <a:t>Follow this algorithm in cases where there is clear evidence of distant metastases on CT. Sometimes this may need to be clarified with additional tests e.g. liver US/MR/CT or PET-CT.</a:t>
            </a:r>
            <a:endParaRPr lang="en-US" sz="1100" dirty="0"/>
          </a:p>
          <a:p>
            <a:endParaRPr lang="en-GB" sz="1100" dirty="0"/>
          </a:p>
          <a:p>
            <a:r>
              <a:rPr lang="en-GB" sz="1100" dirty="0"/>
              <a:t>A specialist Supportive/Palliative care review should be routinely offered to all patients, irrespective of any other treatment offered </a:t>
            </a:r>
            <a:r>
              <a:rPr lang="en-US" sz="1100" dirty="0"/>
              <a:t>and/or uncontrolled symptoms.</a:t>
            </a:r>
            <a:endParaRPr lang="en-GB" sz="1100" dirty="0"/>
          </a:p>
          <a:p>
            <a:endParaRPr lang="en-GB" sz="1100" dirty="0"/>
          </a:p>
          <a:p>
            <a:r>
              <a:rPr lang="en-GB" sz="1100" dirty="0"/>
              <a:t>Diagnostic EBUS refers to  the targeted sampling of nodal disease for pathological confirmation.</a:t>
            </a:r>
          </a:p>
          <a:p>
            <a:r>
              <a:rPr lang="en-GB" sz="1100" dirty="0"/>
              <a:t>It is essential that pathological samples are adequate to guide targeted treatment. Staging EBUS may be required to clarify tumour volume.</a:t>
            </a:r>
          </a:p>
          <a:p>
            <a:endParaRPr lang="en-GB" sz="1100" dirty="0"/>
          </a:p>
          <a:p>
            <a:r>
              <a:rPr lang="en-US" sz="1100" dirty="0"/>
              <a:t>Synchronous brain metastases may be suitable for stereotactic radiosurgery </a:t>
            </a:r>
            <a:r>
              <a:rPr lang="en-US" sz="1100" dirty="0" smtClean="0"/>
              <a:t>or surgery and </a:t>
            </a:r>
            <a:r>
              <a:rPr lang="en-US" sz="1100" dirty="0"/>
              <a:t>should be discussed at the brain metastases MDT. See separate notes for metachronous oligometastatic disease.</a:t>
            </a:r>
          </a:p>
        </p:txBody>
      </p:sp>
      <p:sp>
        <p:nvSpPr>
          <p:cNvPr id="28" name="Rectangle 39"/>
          <p:cNvSpPr>
            <a:spLocks noChangeArrowheads="1"/>
          </p:cNvSpPr>
          <p:nvPr/>
        </p:nvSpPr>
        <p:spPr bwMode="auto">
          <a:xfrm rot="10800000" flipH="1" flipV="1">
            <a:off x="23128" y="8657010"/>
            <a:ext cx="6834871" cy="677108"/>
          </a:xfrm>
          <a:prstGeom prst="rect">
            <a:avLst/>
          </a:prstGeom>
          <a:solidFill>
            <a:schemeClr val="bg1"/>
          </a:solidFill>
          <a:ln>
            <a:noFill/>
          </a:ln>
          <a:effectLst/>
        </p:spPr>
        <p:txBody>
          <a:bodyPr vert="horz" wrap="square" lIns="65067" tIns="45720" rIns="91440" bIns="0" numCol="1" anchor="ctr" anchorCtr="0" compatLnSpc="1">
            <a:prstTxWarp prst="textNoShape">
              <a:avLst/>
            </a:prstTxWarp>
            <a:spAutoFit/>
          </a:bodyPr>
          <a:lstStyle/>
          <a:p>
            <a:pPr lvl="0" eaLnBrk="0" fontAlgn="base" hangingPunct="0">
              <a:spcBef>
                <a:spcPct val="0"/>
              </a:spcBef>
              <a:spcAft>
                <a:spcPct val="0"/>
              </a:spcAft>
            </a:pPr>
            <a:r>
              <a:rPr lang="en-GB" sz="1000" b="1" dirty="0">
                <a:ea typeface="Montserrat-Light" charset="0"/>
                <a:cs typeface="Montserrat-Light" charset="0"/>
              </a:rPr>
              <a:t>D</a:t>
            </a:r>
            <a:r>
              <a:rPr lang="en-GB" sz="1000" b="1" dirty="0">
                <a:effectLst/>
                <a:ea typeface="Montserrat-Light" charset="0"/>
                <a:cs typeface="Montserrat-Light" charset="0"/>
              </a:rPr>
              <a:t>ataset for MDT discussion:</a:t>
            </a:r>
            <a:endParaRPr lang="en-US" sz="1100" dirty="0">
              <a:effectLst/>
              <a:ea typeface="Montserrat-Light" charset="0"/>
              <a:cs typeface="Montserrat-Light" charset="0"/>
            </a:endParaRPr>
          </a:p>
          <a:p>
            <a:pPr>
              <a:spcBef>
                <a:spcPts val="25"/>
              </a:spcBef>
              <a:spcAft>
                <a:spcPts val="0"/>
              </a:spcAft>
            </a:pPr>
            <a:r>
              <a:rPr lang="en-GB" sz="1000" spc="-40" dirty="0" err="1">
                <a:ea typeface="Montserrat" charset="0"/>
                <a:cs typeface="Montserrat" charset="0"/>
              </a:rPr>
              <a:t>Bronchoscopic</a:t>
            </a:r>
            <a:r>
              <a:rPr lang="en-GB" sz="1000" spc="-40" dirty="0">
                <a:ea typeface="Montserrat" charset="0"/>
                <a:cs typeface="Montserrat" charset="0"/>
              </a:rPr>
              <a:t> / EBUS / other pathology</a:t>
            </a:r>
            <a:endParaRPr lang="en-US" sz="1000" spc="-40" dirty="0">
              <a:ea typeface="Montserrat" charset="0"/>
              <a:cs typeface="Montserrat" charset="0"/>
            </a:endParaRPr>
          </a:p>
          <a:p>
            <a:pPr lvl="0">
              <a:lnSpc>
                <a:spcPts val="1210"/>
              </a:lnSpc>
              <a:spcAft>
                <a:spcPts val="0"/>
              </a:spcAft>
              <a:buClr>
                <a:srgbClr val="D2232A"/>
              </a:buClr>
              <a:buSzPts val="1000"/>
              <a:tabLst>
                <a:tab pos="132715" algn="l"/>
              </a:tabLst>
            </a:pPr>
            <a:r>
              <a:rPr lang="en-GB" sz="1000" spc="-40" dirty="0">
                <a:effectLst/>
                <a:ea typeface="Montserrat" charset="0"/>
                <a:cs typeface="Montserrat" charset="0"/>
              </a:rPr>
              <a:t>Performance status, </a:t>
            </a:r>
          </a:p>
          <a:p>
            <a:pPr lvl="0">
              <a:lnSpc>
                <a:spcPts val="1210"/>
              </a:lnSpc>
              <a:spcAft>
                <a:spcPts val="0"/>
              </a:spcAft>
              <a:buClr>
                <a:srgbClr val="D2232A"/>
              </a:buClr>
              <a:buSzPts val="1000"/>
              <a:tabLst>
                <a:tab pos="132715" algn="l"/>
              </a:tabLst>
            </a:pPr>
            <a:r>
              <a:rPr lang="en-GB" sz="1000" spc="-40" dirty="0">
                <a:ea typeface="Montserrat" charset="0"/>
                <a:cs typeface="Montserrat" charset="0"/>
              </a:rPr>
              <a:t>Renal function</a:t>
            </a:r>
            <a:endParaRPr lang="en-GB" sz="1000" spc="-40" dirty="0">
              <a:effectLst/>
              <a:ea typeface="Montserrat" charset="0"/>
              <a:cs typeface="Montserrat" charset="0"/>
            </a:endParaRPr>
          </a:p>
        </p:txBody>
      </p:sp>
      <p:pic>
        <p:nvPicPr>
          <p:cNvPr id="24"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2" y="26182"/>
            <a:ext cx="762710" cy="488869"/>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9"/>
          <p:cNvSpPr>
            <a:spLocks noChangeArrowheads="1"/>
          </p:cNvSpPr>
          <p:nvPr/>
        </p:nvSpPr>
        <p:spPr bwMode="auto">
          <a:xfrm>
            <a:off x="62288" y="4983791"/>
            <a:ext cx="6723327" cy="755631"/>
          </a:xfrm>
          <a:prstGeom prst="rect">
            <a:avLst/>
          </a:prstGeom>
          <a:solidFill>
            <a:schemeClr val="tx2"/>
          </a:solidFill>
          <a:ln>
            <a:noFill/>
          </a:ln>
          <a:effectLst/>
        </p:spPr>
        <p:txBody>
          <a:bodyPr vert="horz" wrap="square" lIns="65067" tIns="77763" rIns="91440" bIns="0" numCol="1" anchor="b"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x-none" altLang="x-none" sz="1100" b="1" i="0" u="none" strike="noStrike" cap="none" normalizeH="0" baseline="0" dirty="0">
                <a:ln>
                  <a:noFill/>
                </a:ln>
                <a:solidFill>
                  <a:schemeClr val="bg1"/>
                </a:solidFill>
                <a:effectLst/>
              </a:rPr>
              <a:t>Commence prehabilitation </a:t>
            </a:r>
            <a:r>
              <a:rPr lang="en-GB" altLang="x-none" sz="1100" b="1" dirty="0">
                <a:solidFill>
                  <a:schemeClr val="bg1"/>
                </a:solidFill>
              </a:rPr>
              <a:t>/ </a:t>
            </a:r>
            <a:r>
              <a:rPr kumimoji="0" lang="x-none" altLang="x-none" sz="1100" b="1" i="0" u="none" strike="noStrike" cap="none" normalizeH="0" baseline="0" dirty="0">
                <a:ln>
                  <a:noFill/>
                </a:ln>
                <a:solidFill>
                  <a:schemeClr val="bg1"/>
                </a:solidFill>
                <a:effectLst/>
              </a:rPr>
              <a:t>optimisation</a:t>
            </a:r>
            <a:r>
              <a:rPr kumimoji="0" lang="en-GB" altLang="x-none" sz="1100" b="1" i="0" u="none" strike="noStrike" cap="none" normalizeH="0" baseline="0" dirty="0">
                <a:ln>
                  <a:noFill/>
                </a:ln>
                <a:solidFill>
                  <a:schemeClr val="bg1"/>
                </a:solidFill>
                <a:effectLst/>
              </a:rPr>
              <a:t> at </a:t>
            </a:r>
            <a:r>
              <a:rPr kumimoji="0" lang="x-none" altLang="x-none" sz="1100" b="1" i="0" u="none" strike="noStrike" cap="none" normalizeH="0" baseline="0" dirty="0">
                <a:ln>
                  <a:noFill/>
                </a:ln>
                <a:solidFill>
                  <a:schemeClr val="bg1"/>
                </a:solidFill>
                <a:effectLst/>
              </a:rPr>
              <a:t>first assessment – Ensure the pillars of prehabilitation are covered:</a:t>
            </a:r>
            <a:endParaRPr kumimoji="0" lang="en-GB" altLang="x-none" sz="1100" b="1" i="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x-none" sz="1100" b="1" dirty="0">
                <a:solidFill>
                  <a:schemeClr val="bg1"/>
                </a:solidFill>
              </a:rPr>
              <a:t>Offer smoking cessation                       Encourage physical activity                     Prevent and manage malnutrition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x-none" sz="1100" b="1" i="0" u="none" strike="noStrike" cap="none" normalizeH="0" baseline="0" dirty="0">
              <a:ln>
                <a:noFill/>
              </a:ln>
              <a:solidFill>
                <a:schemeClr val="bg1"/>
              </a:solidFill>
              <a:effectLst/>
            </a:endParaRPr>
          </a:p>
          <a:p>
            <a:pPr lvl="0" algn="ctr" eaLnBrk="0" fontAlgn="base" hangingPunct="0">
              <a:spcBef>
                <a:spcPct val="0"/>
              </a:spcBef>
              <a:spcAft>
                <a:spcPct val="0"/>
              </a:spcAft>
            </a:pPr>
            <a:r>
              <a:rPr lang="en-GB" altLang="x-none" sz="1100" b="1" dirty="0">
                <a:solidFill>
                  <a:schemeClr val="bg1"/>
                </a:solidFill>
              </a:rPr>
              <a:t>Refer to Lung Cancer Nurse Specialist                                                                       Consider participation in research </a:t>
            </a:r>
            <a:endParaRPr lang="x-none" altLang="x-none" sz="1100" dirty="0">
              <a:solidFill>
                <a:schemeClr val="bg1"/>
              </a:solidFill>
            </a:endParaRPr>
          </a:p>
        </p:txBody>
      </p:sp>
      <p:pic>
        <p:nvPicPr>
          <p:cNvPr id="22" name="Picture 21"/>
          <p:cNvPicPr>
            <a:picLocks noChangeAspect="1"/>
          </p:cNvPicPr>
          <p:nvPr/>
        </p:nvPicPr>
        <p:blipFill rotWithShape="1">
          <a:blip r:embed="rId4">
            <a:extLst>
              <a:ext uri="{28A0092B-C50C-407E-A947-70E740481C1C}">
                <a14:useLocalDpi xmlns:a14="http://schemas.microsoft.com/office/drawing/2010/main" val="0"/>
              </a:ext>
            </a:extLst>
          </a:blip>
          <a:srcRect l="34280" t="28649" r="33653" b="22143"/>
          <a:stretch/>
        </p:blipFill>
        <p:spPr>
          <a:xfrm>
            <a:off x="34340" y="1015391"/>
            <a:ext cx="2254210" cy="1577947"/>
          </a:xfrm>
          <a:prstGeom prst="rect">
            <a:avLst/>
          </a:prstGeom>
        </p:spPr>
      </p:pic>
    </p:spTree>
    <p:extLst>
      <p:ext uri="{BB962C8B-B14F-4D97-AF65-F5344CB8AC3E}">
        <p14:creationId xmlns:p14="http://schemas.microsoft.com/office/powerpoint/2010/main" val="22125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321" y="674603"/>
            <a:ext cx="2131353" cy="276999"/>
          </a:xfrm>
          <a:prstGeom prst="rect">
            <a:avLst/>
          </a:prstGeom>
          <a:noFill/>
        </p:spPr>
        <p:txBody>
          <a:bodyPr wrap="none" rtlCol="0">
            <a:spAutoFit/>
          </a:bodyPr>
          <a:lstStyle/>
          <a:p>
            <a:r>
              <a:rPr lang="en-US" sz="1200" b="1" dirty="0"/>
              <a:t>Notes for all Lung Cancer SOCs</a:t>
            </a:r>
          </a:p>
        </p:txBody>
      </p:sp>
      <p:sp>
        <p:nvSpPr>
          <p:cNvPr id="3" name="TextBox 2"/>
          <p:cNvSpPr txBox="1"/>
          <p:nvPr/>
        </p:nvSpPr>
        <p:spPr>
          <a:xfrm>
            <a:off x="533321" y="1123094"/>
            <a:ext cx="5460274" cy="5678478"/>
          </a:xfrm>
          <a:prstGeom prst="rect">
            <a:avLst/>
          </a:prstGeom>
          <a:noFill/>
        </p:spPr>
        <p:txBody>
          <a:bodyPr wrap="square" rtlCol="0">
            <a:spAutoFit/>
          </a:bodyPr>
          <a:lstStyle/>
          <a:p>
            <a:r>
              <a:rPr lang="en-US" sz="1100" dirty="0"/>
              <a:t>EBUS ± EUS: The majority of assessments will involve EBUS only but EUS or EUSB may be added </a:t>
            </a:r>
            <a:r>
              <a:rPr lang="en-US" sz="1100"/>
              <a:t>where </a:t>
            </a:r>
            <a:r>
              <a:rPr lang="en-US" sz="1100" smtClean="0"/>
              <a:t>indicated.</a:t>
            </a:r>
            <a:endParaRPr lang="en-US" sz="1100" dirty="0"/>
          </a:p>
          <a:p>
            <a:endParaRPr lang="en-US" sz="1100" dirty="0"/>
          </a:p>
          <a:p>
            <a:r>
              <a:rPr lang="en-US" sz="1100" dirty="0"/>
              <a:t>Staging EBUS ± EUS: Patients may need to be referred to a specialist </a:t>
            </a:r>
            <a:r>
              <a:rPr lang="en-US" sz="1100" dirty="0" err="1"/>
              <a:t>centre</a:t>
            </a:r>
            <a:r>
              <a:rPr lang="en-US" sz="1100" dirty="0"/>
              <a:t> for this.  There should be a  mechanism for rapid e-referral and prompt testing in line with the National Optimal Lung Cancer Pathway and the NHSE EBUS service specification.</a:t>
            </a:r>
          </a:p>
          <a:p>
            <a:endParaRPr lang="en-US" sz="1100" dirty="0"/>
          </a:p>
          <a:p>
            <a:r>
              <a:rPr lang="en-US" sz="1100" dirty="0"/>
              <a:t>Reflex testing: refers to the block testing of pathological samples to assess for suitability for targeted therapy. The specific tests depend on the drugs available so will change as new drugs are approved for use.</a:t>
            </a:r>
          </a:p>
          <a:p>
            <a:endParaRPr lang="en-US" sz="1100" dirty="0" smtClean="0"/>
          </a:p>
          <a:p>
            <a:r>
              <a:rPr lang="en-US" sz="1100" b="1" dirty="0" smtClean="0"/>
              <a:t>Oligometastatic Disease</a:t>
            </a:r>
          </a:p>
          <a:p>
            <a:endParaRPr lang="en-US" sz="1100" dirty="0"/>
          </a:p>
          <a:p>
            <a:r>
              <a:rPr lang="en-US" sz="1100" dirty="0" smtClean="0"/>
              <a:t>Synchronous brain metastases may be treated by surgery or stereotactic radiosurgery. MDTs may also elect to treat other synchronous oligometastatic sites by surgery on an individual basis (no current guidance).</a:t>
            </a:r>
            <a:endParaRPr lang="en-US" sz="1100" dirty="0"/>
          </a:p>
          <a:p>
            <a:endParaRPr lang="en-US" sz="1100" dirty="0"/>
          </a:p>
          <a:p>
            <a:pPr lvl="0"/>
            <a:r>
              <a:rPr lang="en-GB" sz="1100" dirty="0"/>
              <a:t>Oligometastatic disease and the Commissioning through Evaluation (</a:t>
            </a:r>
            <a:r>
              <a:rPr lang="en-GB" sz="1100" dirty="0" err="1"/>
              <a:t>CtE</a:t>
            </a:r>
            <a:r>
              <a:rPr lang="en-GB" sz="1100" dirty="0"/>
              <a:t>).</a:t>
            </a:r>
          </a:p>
          <a:p>
            <a:pPr lvl="0"/>
            <a:endParaRPr lang="en-GB" sz="1100" dirty="0"/>
          </a:p>
          <a:p>
            <a:pPr lvl="0"/>
            <a:r>
              <a:rPr lang="en-GB" sz="1100" dirty="0"/>
              <a:t>Patients are eligible if:</a:t>
            </a:r>
          </a:p>
          <a:p>
            <a:pPr marL="171450" lvl="0" indent="-171450">
              <a:buFont typeface="Arial" charset="0"/>
              <a:buChar char="•"/>
            </a:pPr>
            <a:r>
              <a:rPr lang="en-GB" sz="1100" dirty="0"/>
              <a:t>1-3 sites of metastatic disease (defined after appropriate imaging) which can be treated with stereotactic radiotherapy to a radical radiation dose. </a:t>
            </a:r>
            <a:endParaRPr lang="en-US" sz="1100" dirty="0"/>
          </a:p>
          <a:p>
            <a:pPr marL="171450" lvl="0" indent="-171450">
              <a:buFont typeface="Arial" charset="0"/>
              <a:buChar char="•"/>
            </a:pPr>
            <a:r>
              <a:rPr lang="en-GB" sz="1100" dirty="0"/>
              <a:t>A maximum of two sites of spinal metastatic disease </a:t>
            </a:r>
            <a:endParaRPr lang="en-US" sz="1100" dirty="0"/>
          </a:p>
          <a:p>
            <a:pPr marL="171450" lvl="0" indent="-171450">
              <a:buFont typeface="Arial" charset="0"/>
              <a:buChar char="•"/>
            </a:pPr>
            <a:r>
              <a:rPr lang="en-GB" sz="1100" dirty="0"/>
              <a:t>Maximum size of any single metastasis 6cm (5 cm for lung or liver metastases) </a:t>
            </a:r>
            <a:endParaRPr lang="en-US" sz="1100" dirty="0"/>
          </a:p>
          <a:p>
            <a:pPr marL="171450" lvl="0" indent="-171450">
              <a:buFont typeface="Arial" charset="0"/>
              <a:buChar char="•"/>
            </a:pPr>
            <a:r>
              <a:rPr lang="en-GB" sz="1100" b="1" dirty="0"/>
              <a:t>Disease free interval &gt; 6 months</a:t>
            </a:r>
            <a:r>
              <a:rPr lang="en-GB" sz="1100" dirty="0"/>
              <a:t>; (exception: synchronous liver metastases from colorectal </a:t>
            </a:r>
            <a:r>
              <a:rPr lang="en-GB" sz="1100" dirty="0" smtClean="0"/>
              <a:t>primary).</a:t>
            </a:r>
            <a:endParaRPr lang="en-GB" sz="1100" dirty="0"/>
          </a:p>
          <a:p>
            <a:pPr marL="171450" lvl="0" indent="-171450">
              <a:buFont typeface="Arial" charset="0"/>
              <a:buChar char="•"/>
            </a:pPr>
            <a:r>
              <a:rPr lang="en-GB" sz="1100" dirty="0"/>
              <a:t>Not more than three oligometastatic sites treated in total per patient </a:t>
            </a:r>
            <a:endParaRPr lang="en-US" sz="1100" dirty="0"/>
          </a:p>
          <a:p>
            <a:pPr marL="171450" lvl="0" indent="-171450">
              <a:buFont typeface="Arial" charset="0"/>
              <a:buChar char="•"/>
            </a:pPr>
            <a:r>
              <a:rPr lang="en-GB" sz="1100" dirty="0"/>
              <a:t>Expected life expectancy &gt; 6 months </a:t>
            </a:r>
            <a:endParaRPr lang="en-US" sz="1100" dirty="0"/>
          </a:p>
          <a:p>
            <a:pPr marL="171450" lvl="0" indent="-171450">
              <a:buFont typeface="Arial" charset="0"/>
              <a:buChar char="•"/>
            </a:pPr>
            <a:r>
              <a:rPr lang="en-GB" sz="1100" dirty="0"/>
              <a:t>Performance status ≤ 2 </a:t>
            </a:r>
          </a:p>
          <a:p>
            <a:pPr marL="171450" indent="-171450">
              <a:buFont typeface="Arial" charset="0"/>
              <a:buChar char="•"/>
            </a:pPr>
            <a:r>
              <a:rPr lang="en-GB" sz="1100" dirty="0"/>
              <a:t>All patients to be discussed at stereotactic MDT with presence of, or prior </a:t>
            </a:r>
          </a:p>
          <a:p>
            <a:r>
              <a:rPr lang="en-GB" sz="1100" dirty="0"/>
              <a:t>discussion with a disease site specific oncologist </a:t>
            </a:r>
          </a:p>
          <a:p>
            <a:pPr marL="171450" indent="-171450">
              <a:buFont typeface="Arial" charset="0"/>
              <a:buChar char="•"/>
            </a:pPr>
            <a:r>
              <a:rPr lang="en-GB" sz="1100" dirty="0"/>
              <a:t>All patients willing to attend follow up and have details collected on </a:t>
            </a:r>
          </a:p>
          <a:p>
            <a:r>
              <a:rPr lang="en-GB" sz="1100" dirty="0"/>
              <a:t>prospective database for a minimum of two years </a:t>
            </a:r>
          </a:p>
        </p:txBody>
      </p:sp>
      <p:sp>
        <p:nvSpPr>
          <p:cNvPr id="4" name="TextBox 3"/>
          <p:cNvSpPr txBox="1"/>
          <p:nvPr/>
        </p:nvSpPr>
        <p:spPr>
          <a:xfrm>
            <a:off x="533322" y="6903402"/>
            <a:ext cx="6050358" cy="1954381"/>
          </a:xfrm>
          <a:prstGeom prst="rect">
            <a:avLst/>
          </a:prstGeom>
          <a:noFill/>
        </p:spPr>
        <p:txBody>
          <a:bodyPr wrap="square" rtlCol="0">
            <a:spAutoFit/>
          </a:bodyPr>
          <a:lstStyle/>
          <a:p>
            <a:r>
              <a:rPr lang="en-US" sz="1100" b="1" dirty="0"/>
              <a:t>Abbreviations</a:t>
            </a:r>
          </a:p>
          <a:p>
            <a:r>
              <a:rPr lang="en-US" sz="1100" dirty="0"/>
              <a:t>CT: computed tomography</a:t>
            </a:r>
          </a:p>
          <a:p>
            <a:r>
              <a:rPr lang="en-US" sz="1100" dirty="0"/>
              <a:t>PET-CT: Positron emission tomography and computed tomography</a:t>
            </a:r>
          </a:p>
          <a:p>
            <a:r>
              <a:rPr lang="en-US" sz="1100" dirty="0"/>
              <a:t>US: Ultrasound</a:t>
            </a:r>
          </a:p>
          <a:p>
            <a:r>
              <a:rPr lang="en-US" sz="1100" dirty="0"/>
              <a:t>MRI: Magnetic resonance imaging</a:t>
            </a:r>
          </a:p>
          <a:p>
            <a:r>
              <a:rPr lang="en-US" sz="1100" dirty="0"/>
              <a:t>EBUS: Endobronchial ultrasound with needle sampling. Here refers to linear EBUS unless radial US specified</a:t>
            </a:r>
          </a:p>
          <a:p>
            <a:r>
              <a:rPr lang="en-US" sz="1100" dirty="0"/>
              <a:t>EUS / EUSB: Endoscopic ultrasound / Endoscopic ultrasound with EBUS scope</a:t>
            </a:r>
          </a:p>
          <a:p>
            <a:r>
              <a:rPr lang="en-US" sz="1100" dirty="0"/>
              <a:t>CPEX: Cardiopulmonary exercise test</a:t>
            </a:r>
          </a:p>
          <a:p>
            <a:r>
              <a:rPr lang="en-US" sz="1100" dirty="0"/>
              <a:t>ECG: Electrocardiogram</a:t>
            </a:r>
          </a:p>
          <a:p>
            <a:endParaRPr lang="en-US" sz="1100" dirty="0"/>
          </a:p>
        </p:txBody>
      </p:sp>
      <p:pic>
        <p:nvPicPr>
          <p:cNvPr id="5" name="image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8950" y="500545"/>
            <a:ext cx="819187" cy="525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04236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1804</TotalTime>
  <Words>2173</Words>
  <Application>Microsoft Macintosh PowerPoint</Application>
  <PresentationFormat>A4 Paper (210x297 mm)</PresentationFormat>
  <Paragraphs>234</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Calibri</vt:lpstr>
      <vt:lpstr>Calibri Light</vt:lpstr>
      <vt:lpstr>Montserrat</vt:lpstr>
      <vt:lpstr>Montserrat-Light</vt:lpstr>
      <vt:lpstr>Arial</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Baldwin</dc:creator>
  <cp:lastModifiedBy>David Baldwin</cp:lastModifiedBy>
  <cp:revision>141</cp:revision>
  <dcterms:created xsi:type="dcterms:W3CDTF">2019-06-09T14:14:07Z</dcterms:created>
  <dcterms:modified xsi:type="dcterms:W3CDTF">2019-10-09T11:00:59Z</dcterms:modified>
</cp:coreProperties>
</file>